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1"/>
  </p:notesMasterIdLst>
  <p:sldIdLst>
    <p:sldId id="256" r:id="rId2"/>
    <p:sldId id="257" r:id="rId3"/>
    <p:sldId id="258" r:id="rId4"/>
    <p:sldId id="259" r:id="rId5"/>
    <p:sldId id="260" r:id="rId6"/>
    <p:sldId id="261" r:id="rId7"/>
    <p:sldId id="296" r:id="rId8"/>
    <p:sldId id="297" r:id="rId9"/>
    <p:sldId id="263" r:id="rId10"/>
    <p:sldId id="298" r:id="rId11"/>
    <p:sldId id="265" r:id="rId12"/>
    <p:sldId id="264" r:id="rId13"/>
    <p:sldId id="300" r:id="rId14"/>
    <p:sldId id="301" r:id="rId15"/>
    <p:sldId id="302" r:id="rId16"/>
    <p:sldId id="316" r:id="rId17"/>
    <p:sldId id="315" r:id="rId18"/>
    <p:sldId id="303" r:id="rId19"/>
    <p:sldId id="304" r:id="rId20"/>
    <p:sldId id="310" r:id="rId21"/>
    <p:sldId id="311" r:id="rId22"/>
    <p:sldId id="312" r:id="rId23"/>
    <p:sldId id="313" r:id="rId24"/>
    <p:sldId id="314" r:id="rId25"/>
    <p:sldId id="305" r:id="rId26"/>
    <p:sldId id="307" r:id="rId27"/>
    <p:sldId id="308" r:id="rId28"/>
    <p:sldId id="309" r:id="rId29"/>
    <p:sldId id="279"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Roboto Slab" panose="020B0604020202020204" charset="0"/>
      <p:regular r:id="rId36"/>
      <p:bold r:id="rId37"/>
    </p:embeddedFont>
    <p:embeddedFont>
      <p:font typeface="Source Sans Pro" panose="020B0503030403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2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285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432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885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992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89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708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15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809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82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886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355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637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310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783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9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461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957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1733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374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27480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9" r:id="rId8"/>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668297" y="1766094"/>
            <a:ext cx="5807400" cy="7016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dirty="0"/>
              <a:t>BÁO CÁO TIẾN ĐỘ</a:t>
            </a:r>
            <a:endParaRPr sz="2400" dirty="0"/>
          </a:p>
        </p:txBody>
      </p:sp>
      <p:pic>
        <p:nvPicPr>
          <p:cNvPr id="2" name="Google Shape;241;p1">
            <a:extLst>
              <a:ext uri="{FF2B5EF4-FFF2-40B4-BE49-F238E27FC236}">
                <a16:creationId xmlns:a16="http://schemas.microsoft.com/office/drawing/2014/main" id="{3193E8F0-E328-35B8-38E1-8181AABFEF7C}"/>
              </a:ext>
            </a:extLst>
          </p:cNvPr>
          <p:cNvPicPr preferRelativeResize="0"/>
          <p:nvPr/>
        </p:nvPicPr>
        <p:blipFill rotWithShape="1">
          <a:blip r:embed="rId3"/>
          <a:srcRect/>
          <a:stretch>
            <a:fillRect/>
          </a:stretch>
        </p:blipFill>
        <p:spPr>
          <a:xfrm>
            <a:off x="107918" y="106804"/>
            <a:ext cx="5715761" cy="1293792"/>
          </a:xfrm>
          <a:prstGeom prst="rect">
            <a:avLst/>
          </a:prstGeom>
          <a:noFill/>
          <a:ln>
            <a:noFill/>
          </a:ln>
        </p:spPr>
      </p:pic>
      <p:sp>
        <p:nvSpPr>
          <p:cNvPr id="3" name="TextBox 2">
            <a:extLst>
              <a:ext uri="{FF2B5EF4-FFF2-40B4-BE49-F238E27FC236}">
                <a16:creationId xmlns:a16="http://schemas.microsoft.com/office/drawing/2014/main" id="{23A2B096-76F3-A43F-59F6-7E74DE39D96D}"/>
              </a:ext>
            </a:extLst>
          </p:cNvPr>
          <p:cNvSpPr txBox="1"/>
          <p:nvPr/>
        </p:nvSpPr>
        <p:spPr>
          <a:xfrm>
            <a:off x="953747" y="2467757"/>
            <a:ext cx="7236501" cy="954107"/>
          </a:xfrm>
          <a:prstGeom prst="rect">
            <a:avLst/>
          </a:prstGeom>
          <a:noFill/>
        </p:spPr>
        <p:txBody>
          <a:bodyPr wrap="square" rtlCol="0">
            <a:spAutoFit/>
          </a:bodyPr>
          <a:lstStyle/>
          <a:p>
            <a:pPr algn="ctr"/>
            <a:r>
              <a:rPr lang="en-US" sz="2000" b="1" dirty="0">
                <a:solidFill>
                  <a:srgbClr val="000000"/>
                </a:solidFill>
                <a:effectLst/>
                <a:latin typeface="Source Sans Pro" panose="020B0503030403020204" pitchFamily="34" charset="0"/>
                <a:ea typeface="Source Sans Pro" panose="020B0503030403020204" pitchFamily="34" charset="0"/>
                <a:cs typeface="Times New Roman" panose="02020603050405020304" pitchFamily="18" charset="0"/>
              </a:rPr>
              <a:t>XÂY DỰNG ỨNG DỤNG TRÊN AWS CHO PHÉP TẠO DATABASE VÀ CUNG CẤP API ĐỂ THÊM, XÓA, SỬA TRÊN DATABASE</a:t>
            </a:r>
            <a:endParaRPr lang="en-US" sz="2000" dirty="0">
              <a:effectLst/>
              <a:latin typeface="Source Sans Pro" panose="020B0503030403020204" pitchFamily="34" charset="0"/>
              <a:ea typeface="Source Sans Pro" panose="020B0503030403020204" pitchFamily="34" charset="0"/>
              <a:cs typeface="Calibri" panose="020F0502020204030204" pitchFamily="34" charset="0"/>
            </a:endParaRPr>
          </a:p>
          <a:p>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439596" y="845829"/>
            <a:ext cx="7227874" cy="3965900"/>
          </a:xfrm>
          <a:prstGeom prst="rect">
            <a:avLst/>
          </a:prstGeom>
        </p:spPr>
        <p:txBody>
          <a:bodyPr spcFirstLastPara="1" wrap="square" lIns="91425" tIns="91425" rIns="91425" bIns="91425" anchor="t" anchorCtr="0">
            <a:noAutofit/>
          </a:bodyPr>
          <a:lstStyle/>
          <a:p>
            <a:pPr marL="101600" indent="0" algn="just">
              <a:lnSpc>
                <a:spcPct val="150000"/>
              </a:lnSpc>
              <a:buNone/>
            </a:pPr>
            <a:r>
              <a:rPr lang="en-US" sz="1600" dirty="0" err="1">
                <a:solidFill>
                  <a:srgbClr val="000000"/>
                </a:solidFill>
                <a:latin typeface="Source Sans Pro" panose="020B0503030403020204" pitchFamily="34" charset="0"/>
                <a:ea typeface="Source Sans Pro" panose="020B0503030403020204" pitchFamily="34" charset="0"/>
              </a:rPr>
              <a:t>Hoạt</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động</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của</a:t>
            </a:r>
            <a:r>
              <a:rPr lang="en-US" sz="1600" dirty="0">
                <a:solidFill>
                  <a:srgbClr val="000000"/>
                </a:solidFill>
                <a:latin typeface="Source Sans Pro" panose="020B0503030403020204" pitchFamily="34" charset="0"/>
                <a:ea typeface="Source Sans Pro" panose="020B0503030403020204" pitchFamily="34" charset="0"/>
              </a:rPr>
              <a:t> RESTful API</a:t>
            </a:r>
          </a:p>
          <a:p>
            <a:pPr>
              <a:lnSpc>
                <a:spcPct val="150000"/>
              </a:lnSpc>
            </a:pPr>
            <a:r>
              <a:rPr lang="en-US" sz="1600" dirty="0">
                <a:solidFill>
                  <a:srgbClr val="000000"/>
                </a:solidFill>
                <a:latin typeface="Source Sans Pro" panose="020B0503030403020204" pitchFamily="34" charset="0"/>
                <a:ea typeface="Source Sans Pro" panose="020B0503030403020204" pitchFamily="34" charset="0"/>
              </a:rPr>
              <a:t>1.Client </a:t>
            </a:r>
            <a:r>
              <a:rPr lang="en-US" sz="1600" dirty="0" err="1">
                <a:solidFill>
                  <a:srgbClr val="000000"/>
                </a:solidFill>
                <a:latin typeface="Source Sans Pro" panose="020B0503030403020204" pitchFamily="34" charset="0"/>
                <a:ea typeface="Source Sans Pro" panose="020B0503030403020204" pitchFamily="34" charset="0"/>
              </a:rPr>
              <a:t>gửi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một</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yêu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cầu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đến</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máy</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chủ</a:t>
            </a:r>
            <a:r>
              <a:rPr lang="en-US" sz="1600" dirty="0">
                <a:solidFill>
                  <a:srgbClr val="000000"/>
                </a:solidFill>
                <a:latin typeface="Source Sans Pro" panose="020B0503030403020204" pitchFamily="34" charset="0"/>
                <a:ea typeface="Source Sans Pro" panose="020B0503030403020204" pitchFamily="34" charset="0"/>
              </a:rPr>
              <a:t>. Client </a:t>
            </a:r>
            <a:r>
              <a:rPr lang="en-US" sz="1600" dirty="0" err="1">
                <a:solidFill>
                  <a:srgbClr val="000000"/>
                </a:solidFill>
                <a:latin typeface="Source Sans Pro" panose="020B0503030403020204" pitchFamily="34" charset="0"/>
                <a:ea typeface="Source Sans Pro" panose="020B0503030403020204" pitchFamily="34" charset="0"/>
              </a:rPr>
              <a:t>làm</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theo</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tài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liệu</a:t>
            </a:r>
            <a:r>
              <a:rPr lang="en-US" sz="1600" dirty="0">
                <a:solidFill>
                  <a:srgbClr val="000000"/>
                </a:solidFill>
                <a:latin typeface="Source Sans Pro" panose="020B0503030403020204" pitchFamily="34" charset="0"/>
                <a:ea typeface="Source Sans Pro" panose="020B0503030403020204" pitchFamily="34" charset="0"/>
              </a:rPr>
              <a:t> API </a:t>
            </a:r>
            <a:r>
              <a:rPr lang="en-US" sz="1600" dirty="0" err="1">
                <a:solidFill>
                  <a:srgbClr val="000000"/>
                </a:solidFill>
                <a:latin typeface="Source Sans Pro" panose="020B0503030403020204" pitchFamily="34" charset="0"/>
                <a:ea typeface="Source Sans Pro" panose="020B0503030403020204" pitchFamily="34" charset="0"/>
              </a:rPr>
              <a:t>để</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định</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dạng</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yêu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cầu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theo</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cách</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mà</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máy</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chủ</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hiểu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được</a:t>
            </a:r>
            <a:r>
              <a:rPr lang="en-US" sz="1600" dirty="0">
                <a:solidFill>
                  <a:srgbClr val="000000"/>
                </a:solidFill>
                <a:latin typeface="Source Sans Pro" panose="020B0503030403020204" pitchFamily="34" charset="0"/>
                <a:ea typeface="Source Sans Pro" panose="020B0503030403020204" pitchFamily="34" charset="0"/>
              </a:rPr>
              <a:t>.</a:t>
            </a:r>
          </a:p>
          <a:p>
            <a:pPr>
              <a:lnSpc>
                <a:spcPct val="150000"/>
              </a:lnSpc>
            </a:pPr>
            <a:r>
              <a:rPr lang="en-US" sz="1600" dirty="0">
                <a:solidFill>
                  <a:srgbClr val="000000"/>
                </a:solidFill>
                <a:latin typeface="Source Sans Pro" panose="020B0503030403020204" pitchFamily="34" charset="0"/>
                <a:ea typeface="Source Sans Pro" panose="020B0503030403020204" pitchFamily="34" charset="0"/>
              </a:rPr>
              <a:t>2.Máy </a:t>
            </a:r>
            <a:r>
              <a:rPr lang="en-US" sz="1600" dirty="0" err="1">
                <a:solidFill>
                  <a:srgbClr val="000000"/>
                </a:solidFill>
                <a:latin typeface="Source Sans Pro" panose="020B0503030403020204" pitchFamily="34" charset="0"/>
                <a:ea typeface="Source Sans Pro" panose="020B0503030403020204" pitchFamily="34" charset="0"/>
              </a:rPr>
              <a:t>chủ</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xác</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thực</a:t>
            </a:r>
            <a:r>
              <a:rPr lang="en-US" sz="1600" dirty="0">
                <a:solidFill>
                  <a:srgbClr val="000000"/>
                </a:solidFill>
                <a:latin typeface="Source Sans Pro" panose="020B0503030403020204" pitchFamily="34" charset="0"/>
                <a:ea typeface="Source Sans Pro" panose="020B0503030403020204" pitchFamily="34" charset="0"/>
              </a:rPr>
              <a:t> client </a:t>
            </a:r>
            <a:r>
              <a:rPr lang="en-US" sz="1600" dirty="0" err="1">
                <a:solidFill>
                  <a:srgbClr val="000000"/>
                </a:solidFill>
                <a:latin typeface="Source Sans Pro" panose="020B0503030403020204" pitchFamily="34" charset="0"/>
                <a:ea typeface="Source Sans Pro" panose="020B0503030403020204" pitchFamily="34" charset="0"/>
              </a:rPr>
              <a:t>và</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xác</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nhận</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rằng</a:t>
            </a:r>
            <a:r>
              <a:rPr lang="en-US" sz="1600" dirty="0">
                <a:solidFill>
                  <a:srgbClr val="000000"/>
                </a:solidFill>
                <a:latin typeface="Source Sans Pro" panose="020B0503030403020204" pitchFamily="34" charset="0"/>
                <a:ea typeface="Source Sans Pro" panose="020B0503030403020204" pitchFamily="34" charset="0"/>
              </a:rPr>
              <a:t> client </a:t>
            </a:r>
            <a:r>
              <a:rPr lang="en-US" sz="1600" dirty="0" err="1">
                <a:solidFill>
                  <a:srgbClr val="000000"/>
                </a:solidFill>
                <a:latin typeface="Source Sans Pro" panose="020B0503030403020204" pitchFamily="34" charset="0"/>
                <a:ea typeface="Source Sans Pro" panose="020B0503030403020204" pitchFamily="34" charset="0"/>
              </a:rPr>
              <a:t>có</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quyền</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đưa</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ra</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yêu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cầu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đó</a:t>
            </a:r>
            <a:r>
              <a:rPr lang="en-US" sz="1600" dirty="0">
                <a:solidFill>
                  <a:srgbClr val="000000"/>
                </a:solidFill>
                <a:latin typeface="Source Sans Pro" panose="020B0503030403020204" pitchFamily="34" charset="0"/>
                <a:ea typeface="Source Sans Pro" panose="020B0503030403020204" pitchFamily="34" charset="0"/>
              </a:rPr>
              <a:t>.</a:t>
            </a:r>
          </a:p>
          <a:p>
            <a:pPr>
              <a:lnSpc>
                <a:spcPct val="150000"/>
              </a:lnSpc>
            </a:pPr>
            <a:r>
              <a:rPr lang="en-US" sz="1600" dirty="0">
                <a:solidFill>
                  <a:srgbClr val="000000"/>
                </a:solidFill>
                <a:latin typeface="Source Sans Pro" panose="020B0503030403020204" pitchFamily="34" charset="0"/>
                <a:ea typeface="Source Sans Pro" panose="020B0503030403020204" pitchFamily="34" charset="0"/>
              </a:rPr>
              <a:t>3.Máy </a:t>
            </a:r>
            <a:r>
              <a:rPr lang="en-US" sz="1600" dirty="0" err="1">
                <a:solidFill>
                  <a:srgbClr val="000000"/>
                </a:solidFill>
                <a:latin typeface="Source Sans Pro" panose="020B0503030403020204" pitchFamily="34" charset="0"/>
                <a:ea typeface="Source Sans Pro" panose="020B0503030403020204" pitchFamily="34" charset="0"/>
              </a:rPr>
              <a:t>chủ</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nhận</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yêu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cầu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và</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xử</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lý</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trong</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nội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bộ</a:t>
            </a:r>
            <a:r>
              <a:rPr lang="en-US" sz="1600" dirty="0">
                <a:solidFill>
                  <a:srgbClr val="000000"/>
                </a:solidFill>
                <a:latin typeface="Source Sans Pro" panose="020B0503030403020204" pitchFamily="34" charset="0"/>
                <a:ea typeface="Source Sans Pro" panose="020B0503030403020204" pitchFamily="34" charset="0"/>
              </a:rPr>
              <a:t>.</a:t>
            </a:r>
          </a:p>
          <a:p>
            <a:pPr>
              <a:lnSpc>
                <a:spcPct val="150000"/>
              </a:lnSpc>
            </a:pPr>
            <a:r>
              <a:rPr lang="en-US" sz="1600" dirty="0">
                <a:solidFill>
                  <a:srgbClr val="000000"/>
                </a:solidFill>
                <a:latin typeface="Source Sans Pro" panose="020B0503030403020204" pitchFamily="34" charset="0"/>
                <a:ea typeface="Source Sans Pro" panose="020B0503030403020204" pitchFamily="34" charset="0"/>
              </a:rPr>
              <a:t>4.Máy </a:t>
            </a:r>
            <a:r>
              <a:rPr lang="en-US" sz="1600" dirty="0" err="1">
                <a:solidFill>
                  <a:srgbClr val="000000"/>
                </a:solidFill>
                <a:latin typeface="Source Sans Pro" panose="020B0503030403020204" pitchFamily="34" charset="0"/>
                <a:ea typeface="Source Sans Pro" panose="020B0503030403020204" pitchFamily="34" charset="0"/>
              </a:rPr>
              <a:t>chủ</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trả</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về</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một</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phản</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hồi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đến</a:t>
            </a:r>
            <a:r>
              <a:rPr lang="en-US" sz="1600" dirty="0">
                <a:solidFill>
                  <a:srgbClr val="000000"/>
                </a:solidFill>
                <a:latin typeface="Source Sans Pro" panose="020B0503030403020204" pitchFamily="34" charset="0"/>
                <a:ea typeface="Source Sans Pro" panose="020B0503030403020204" pitchFamily="34" charset="0"/>
              </a:rPr>
              <a:t> client. </a:t>
            </a:r>
            <a:r>
              <a:rPr lang="en-US" sz="1600" dirty="0" err="1">
                <a:solidFill>
                  <a:srgbClr val="000000"/>
                </a:solidFill>
                <a:latin typeface="Source Sans Pro" panose="020B0503030403020204" pitchFamily="34" charset="0"/>
                <a:ea typeface="Source Sans Pro" panose="020B0503030403020204" pitchFamily="34" charset="0"/>
              </a:rPr>
              <a:t>Phản</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hồi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chứa</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thông</a:t>
            </a:r>
            <a:r>
              <a:rPr lang="en-US" sz="1600" dirty="0">
                <a:solidFill>
                  <a:srgbClr val="000000"/>
                </a:solidFill>
                <a:latin typeface="Source Sans Pro" panose="020B0503030403020204" pitchFamily="34" charset="0"/>
                <a:ea typeface="Source Sans Pro" panose="020B0503030403020204" pitchFamily="34" charset="0"/>
              </a:rPr>
              <a:t> tin </a:t>
            </a:r>
            <a:r>
              <a:rPr lang="en-US" sz="1600" dirty="0" err="1">
                <a:solidFill>
                  <a:srgbClr val="000000"/>
                </a:solidFill>
                <a:latin typeface="Source Sans Pro" panose="020B0503030403020204" pitchFamily="34" charset="0"/>
                <a:ea typeface="Source Sans Pro" panose="020B0503030403020204" pitchFamily="34" charset="0"/>
              </a:rPr>
              <a:t>cho</a:t>
            </a:r>
            <a:r>
              <a:rPr lang="en-US" sz="1600" dirty="0">
                <a:solidFill>
                  <a:srgbClr val="000000"/>
                </a:solidFill>
                <a:latin typeface="Source Sans Pro" panose="020B0503030403020204" pitchFamily="34" charset="0"/>
                <a:ea typeface="Source Sans Pro" panose="020B0503030403020204" pitchFamily="34" charset="0"/>
              </a:rPr>
              <a:t> client </a:t>
            </a:r>
            <a:r>
              <a:rPr lang="en-US" sz="1600" dirty="0" err="1">
                <a:solidFill>
                  <a:srgbClr val="000000"/>
                </a:solidFill>
                <a:latin typeface="Source Sans Pro" panose="020B0503030403020204" pitchFamily="34" charset="0"/>
                <a:ea typeface="Source Sans Pro" panose="020B0503030403020204" pitchFamily="34" charset="0"/>
              </a:rPr>
              <a:t>biết</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liệu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yêu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cầu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có</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thành</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công</a:t>
            </a:r>
            <a:r>
              <a:rPr lang="en-US" sz="1600" dirty="0">
                <a:solidFill>
                  <a:srgbClr val="000000"/>
                </a:solidFill>
                <a:latin typeface="Source Sans Pro" panose="020B0503030403020204" pitchFamily="34" charset="0"/>
                <a:ea typeface="Source Sans Pro" panose="020B0503030403020204" pitchFamily="34" charset="0"/>
              </a:rPr>
              <a:t> hay </a:t>
            </a:r>
            <a:r>
              <a:rPr lang="en-US" sz="1600" dirty="0" err="1">
                <a:solidFill>
                  <a:srgbClr val="000000"/>
                </a:solidFill>
                <a:latin typeface="Source Sans Pro" panose="020B0503030403020204" pitchFamily="34" charset="0"/>
                <a:ea typeface="Source Sans Pro" panose="020B0503030403020204" pitchFamily="34" charset="0"/>
              </a:rPr>
              <a:t>không</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Phản</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hồi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cũng</a:t>
            </a:r>
            <a:r>
              <a:rPr lang="en-US" sz="1600" dirty="0">
                <a:solidFill>
                  <a:srgbClr val="000000"/>
                </a:solidFill>
                <a:latin typeface="Source Sans Pro" panose="020B0503030403020204" pitchFamily="34" charset="0"/>
                <a:ea typeface="Source Sans Pro" panose="020B0503030403020204" pitchFamily="34" charset="0"/>
              </a:rPr>
              <a:t> bao </a:t>
            </a:r>
            <a:r>
              <a:rPr lang="en-US" sz="1600" dirty="0" err="1">
                <a:solidFill>
                  <a:srgbClr val="000000"/>
                </a:solidFill>
                <a:latin typeface="Source Sans Pro" panose="020B0503030403020204" pitchFamily="34" charset="0"/>
                <a:ea typeface="Source Sans Pro" panose="020B0503030403020204" pitchFamily="34" charset="0"/>
              </a:rPr>
              <a:t>gồm</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bất</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kỳ</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thông</a:t>
            </a:r>
            <a:r>
              <a:rPr lang="en-US" sz="1600" dirty="0">
                <a:solidFill>
                  <a:srgbClr val="000000"/>
                </a:solidFill>
                <a:latin typeface="Source Sans Pro" panose="020B0503030403020204" pitchFamily="34" charset="0"/>
                <a:ea typeface="Source Sans Pro" panose="020B0503030403020204" pitchFamily="34" charset="0"/>
              </a:rPr>
              <a:t> tin </a:t>
            </a:r>
            <a:r>
              <a:rPr lang="en-US" sz="1600" dirty="0" err="1">
                <a:solidFill>
                  <a:srgbClr val="000000"/>
                </a:solidFill>
                <a:latin typeface="Source Sans Pro" panose="020B0503030403020204" pitchFamily="34" charset="0"/>
                <a:ea typeface="Source Sans Pro" panose="020B0503030403020204" pitchFamily="34" charset="0"/>
              </a:rPr>
              <a:t>nào</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mà</a:t>
            </a:r>
            <a:r>
              <a:rPr lang="en-US" sz="1600" dirty="0">
                <a:solidFill>
                  <a:srgbClr val="000000"/>
                </a:solidFill>
                <a:latin typeface="Source Sans Pro" panose="020B0503030403020204" pitchFamily="34" charset="0"/>
                <a:ea typeface="Source Sans Pro" panose="020B0503030403020204" pitchFamily="34" charset="0"/>
              </a:rPr>
              <a:t> client </a:t>
            </a:r>
            <a:r>
              <a:rPr lang="en-US" sz="1600" dirty="0" err="1">
                <a:solidFill>
                  <a:srgbClr val="000000"/>
                </a:solidFill>
                <a:latin typeface="Source Sans Pro" panose="020B0503030403020204" pitchFamily="34" charset="0"/>
                <a:ea typeface="Source Sans Pro" panose="020B0503030403020204" pitchFamily="34" charset="0"/>
              </a:rPr>
              <a:t>yêu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cầu</a:t>
            </a:r>
            <a:r>
              <a:rPr lang="en-US" sz="1600" dirty="0">
                <a:solidFill>
                  <a:srgbClr val="000000"/>
                </a:solidFill>
                <a:latin typeface="Source Sans Pro" panose="020B0503030403020204" pitchFamily="34" charset="0"/>
                <a:ea typeface="Source Sans Pro" panose="020B0503030403020204" pitchFamily="34" charset="0"/>
              </a:rPr>
              <a:t>.</a:t>
            </a:r>
          </a:p>
          <a:p>
            <a:pPr algn="just">
              <a:lnSpc>
                <a:spcPct val="150000"/>
              </a:lnSpc>
            </a:pPr>
            <a:endParaRPr lang="en-US" sz="1600" dirty="0">
              <a:solidFill>
                <a:srgbClr val="000000"/>
              </a:solidFill>
              <a:latin typeface="Source Sans Pro" panose="020B0503030403020204" pitchFamily="34" charset="0"/>
              <a:ea typeface="Source Sans Pro" panose="020B0503030403020204" pitchFamily="34" charset="0"/>
            </a:endParaRPr>
          </a:p>
        </p:txBody>
      </p:sp>
      <p:sp>
        <p:nvSpPr>
          <p:cNvPr id="133" name="Google Shape;133;p19"/>
          <p:cNvSpPr txBox="1">
            <a:spLocks noGrp="1"/>
          </p:cNvSpPr>
          <p:nvPr>
            <p:ph type="title"/>
          </p:nvPr>
        </p:nvSpPr>
        <p:spPr>
          <a:xfrm>
            <a:off x="439596" y="143229"/>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dirty="0"/>
              <a:t>Amazon API Gateway</a:t>
            </a:r>
            <a:endParaRPr sz="2400" b="1" dirty="0"/>
          </a:p>
        </p:txBody>
      </p:sp>
    </p:spTree>
    <p:extLst>
      <p:ext uri="{BB962C8B-B14F-4D97-AF65-F5344CB8AC3E}">
        <p14:creationId xmlns:p14="http://schemas.microsoft.com/office/powerpoint/2010/main" val="2338364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322086" y="463475"/>
            <a:ext cx="3568493"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dirty="0"/>
              <a:t>Amazon DynamoDB</a:t>
            </a:r>
            <a:endParaRPr sz="2400" b="1" dirty="0"/>
          </a:p>
        </p:txBody>
      </p:sp>
      <p:sp>
        <p:nvSpPr>
          <p:cNvPr id="151" name="Google Shape;151;p21"/>
          <p:cNvSpPr txBox="1">
            <a:spLocks noGrp="1"/>
          </p:cNvSpPr>
          <p:nvPr>
            <p:ph type="body" idx="1"/>
          </p:nvPr>
        </p:nvSpPr>
        <p:spPr>
          <a:xfrm>
            <a:off x="322087" y="1275356"/>
            <a:ext cx="5771416" cy="2607096"/>
          </a:xfrm>
          <a:prstGeom prst="rect">
            <a:avLst/>
          </a:prstGeom>
        </p:spPr>
        <p:txBody>
          <a:bodyPr spcFirstLastPara="1" wrap="square" lIns="91425" tIns="91425" rIns="91425" bIns="91425" anchor="t" anchorCtr="0">
            <a:noAutofit/>
          </a:bodyPr>
          <a:lstStyle/>
          <a:p>
            <a:pPr marL="0" lvl="0" indent="0" algn="just" rtl="0">
              <a:lnSpc>
                <a:spcPct val="150000"/>
              </a:lnSpc>
              <a:spcBef>
                <a:spcPts val="600"/>
              </a:spcBef>
              <a:spcAft>
                <a:spcPts val="0"/>
              </a:spcAft>
              <a:buNone/>
            </a:pPr>
            <a:r>
              <a:rPr lang="vi-VN" sz="1600" dirty="0">
                <a:solidFill>
                  <a:srgbClr val="555555"/>
                </a:solidFill>
                <a:latin typeface="Source Sans Pro" panose="020B0503030403020204" pitchFamily="34" charset="0"/>
                <a:ea typeface="Source Sans Pro" panose="020B0503030403020204" pitchFamily="34" charset="0"/>
              </a:rPr>
              <a:t>L</a:t>
            </a:r>
            <a:r>
              <a:rPr lang="vi-VN" sz="1600" b="0" i="0" dirty="0">
                <a:solidFill>
                  <a:srgbClr val="555555"/>
                </a:solidFill>
                <a:effectLst/>
                <a:latin typeface="Source Sans Pro" panose="020B0503030403020204" pitchFamily="34" charset="0"/>
                <a:ea typeface="Source Sans Pro" panose="020B0503030403020204" pitchFamily="34" charset="0"/>
              </a:rPr>
              <a:t>à một dịch vụ </a:t>
            </a:r>
            <a:r>
              <a:rPr lang="vi-VN" sz="1600" b="1" i="0" dirty="0">
                <a:solidFill>
                  <a:srgbClr val="555555"/>
                </a:solidFill>
                <a:effectLst/>
                <a:latin typeface="Source Sans Pro" panose="020B0503030403020204" pitchFamily="34" charset="0"/>
                <a:ea typeface="Source Sans Pro" panose="020B0503030403020204" pitchFamily="34" charset="0"/>
              </a:rPr>
              <a:t>cơ sở dữ liệu độc quyền quản lý</a:t>
            </a:r>
            <a:r>
              <a:rPr lang="vi-VN" sz="1600" b="0" i="0" dirty="0">
                <a:solidFill>
                  <a:srgbClr val="555555"/>
                </a:solidFill>
                <a:effectLst/>
                <a:latin typeface="Source Sans Pro" panose="020B0503030403020204" pitchFamily="34" charset="0"/>
                <a:ea typeface="Source Sans Pro" panose="020B0503030403020204" pitchFamily="34" charset="0"/>
              </a:rPr>
              <a:t> hoàn toàn sử dụng </a:t>
            </a:r>
            <a:r>
              <a:rPr lang="vi-VN" sz="1600" b="1" i="0" dirty="0">
                <a:solidFill>
                  <a:srgbClr val="555555"/>
                </a:solidFill>
                <a:effectLst/>
                <a:latin typeface="Source Sans Pro" panose="020B0503030403020204" pitchFamily="34" charset="0"/>
                <a:ea typeface="Source Sans Pro" panose="020B0503030403020204" pitchFamily="34" charset="0"/>
              </a:rPr>
              <a:t>NoSQL</a:t>
            </a:r>
            <a:r>
              <a:rPr lang="vi-VN" sz="1600" b="0" i="0" dirty="0">
                <a:solidFill>
                  <a:srgbClr val="555555"/>
                </a:solidFill>
                <a:effectLst/>
                <a:latin typeface="Source Sans Pro" panose="020B0503030403020204" pitchFamily="34" charset="0"/>
                <a:ea typeface="Source Sans Pro" panose="020B0503030403020204" pitchFamily="34" charset="0"/>
              </a:rPr>
              <a:t> có hỗ trợ giá trị khóa và cấu trúc dữ liệu tài liệu.</a:t>
            </a:r>
          </a:p>
          <a:p>
            <a:pPr marL="0" lvl="0" indent="0" algn="just" rtl="0">
              <a:lnSpc>
                <a:spcPct val="150000"/>
              </a:lnSpc>
              <a:spcBef>
                <a:spcPts val="600"/>
              </a:spcBef>
              <a:spcAft>
                <a:spcPts val="0"/>
              </a:spcAft>
              <a:buNone/>
            </a:pPr>
            <a:endParaRPr lang="vi-VN" sz="1600" b="0" i="0" dirty="0">
              <a:solidFill>
                <a:srgbClr val="555555"/>
              </a:solidFill>
              <a:effectLst/>
              <a:latin typeface="Source Sans Pro" panose="020B0503030403020204" pitchFamily="34" charset="0"/>
              <a:ea typeface="Source Sans Pro" panose="020B0503030403020204" pitchFamily="34" charset="0"/>
            </a:endParaRPr>
          </a:p>
          <a:p>
            <a:pPr marL="0" lvl="0" indent="0" algn="just" rtl="0">
              <a:lnSpc>
                <a:spcPct val="150000"/>
              </a:lnSpc>
              <a:spcBef>
                <a:spcPts val="600"/>
              </a:spcBef>
              <a:spcAft>
                <a:spcPts val="0"/>
              </a:spcAft>
              <a:buNone/>
            </a:pPr>
            <a:r>
              <a:rPr lang="vi-VN" sz="1600" dirty="0">
                <a:latin typeface="Source Sans Pro" panose="020B0503030403020204" pitchFamily="34" charset="0"/>
                <a:ea typeface="Source Sans Pro" panose="020B0503030403020204" pitchFamily="34" charset="0"/>
              </a:rPr>
              <a:t>NoSQL thì ngược lại nó là một loại </a:t>
            </a:r>
            <a:r>
              <a:rPr lang="vi-VN" sz="1600" b="1" dirty="0">
                <a:latin typeface="Source Sans Pro" panose="020B0503030403020204" pitchFamily="34" charset="0"/>
                <a:ea typeface="Source Sans Pro" panose="020B0503030403020204" pitchFamily="34" charset="0"/>
              </a:rPr>
              <a:t>Cơ sở dữ liệu phi quan hệ</a:t>
            </a:r>
            <a:r>
              <a:rPr lang="vi-VN" sz="1600" dirty="0">
                <a:latin typeface="Source Sans Pro" panose="020B0503030403020204" pitchFamily="34" charset="0"/>
                <a:ea typeface="Source Sans Pro" panose="020B0503030403020204" pitchFamily="34" charset="0"/>
              </a:rPr>
              <a:t>. Cơ sở dữ liệu NoSQL không lưu trữ và quản lý theo dạng bảng mà sử dụng nhiều mô hình dữ liệu để truy cập và quản lý dữ liệu.</a:t>
            </a:r>
            <a:endParaRPr sz="1600" dirty="0">
              <a:latin typeface="Source Sans Pro" panose="020B0503030403020204" pitchFamily="34" charset="0"/>
              <a:ea typeface="Source Sans Pro" panose="020B0503030403020204" pitchFamily="34" charset="0"/>
            </a:endParaRPr>
          </a:p>
        </p:txBody>
      </p:sp>
      <p:pic>
        <p:nvPicPr>
          <p:cNvPr id="10" name="Picture 9">
            <a:extLst>
              <a:ext uri="{FF2B5EF4-FFF2-40B4-BE49-F238E27FC236}">
                <a16:creationId xmlns:a16="http://schemas.microsoft.com/office/drawing/2014/main" id="{C222D7D2-94E5-7FCC-359E-0F7C08FB8E48}"/>
              </a:ext>
            </a:extLst>
          </p:cNvPr>
          <p:cNvPicPr>
            <a:picLocks noChangeAspect="1"/>
          </p:cNvPicPr>
          <p:nvPr/>
        </p:nvPicPr>
        <p:blipFill>
          <a:blip r:embed="rId3"/>
          <a:stretch>
            <a:fillRect/>
          </a:stretch>
        </p:blipFill>
        <p:spPr>
          <a:xfrm>
            <a:off x="6445771" y="1343152"/>
            <a:ext cx="2271009" cy="245719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688714" y="97607"/>
            <a:ext cx="5037528"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dirty="0"/>
              <a:t>Amazon S3</a:t>
            </a:r>
            <a:endParaRPr sz="2400" b="1" dirty="0"/>
          </a:p>
        </p:txBody>
      </p:sp>
      <p:sp>
        <p:nvSpPr>
          <p:cNvPr id="141" name="Google Shape;141;p20"/>
          <p:cNvSpPr txBox="1">
            <a:spLocks noGrp="1"/>
          </p:cNvSpPr>
          <p:nvPr>
            <p:ph type="body" idx="1"/>
          </p:nvPr>
        </p:nvSpPr>
        <p:spPr>
          <a:xfrm>
            <a:off x="538811" y="680286"/>
            <a:ext cx="4737725" cy="3959400"/>
          </a:xfrm>
          <a:prstGeom prst="rect">
            <a:avLst/>
          </a:prstGeom>
        </p:spPr>
        <p:txBody>
          <a:bodyPr spcFirstLastPara="1" wrap="square" lIns="91425" tIns="91425" rIns="91425" bIns="91425" anchor="t" anchorCtr="0">
            <a:noAutofit/>
          </a:bodyPr>
          <a:lstStyle/>
          <a:p>
            <a:pPr marL="285750" indent="-285750" algn="just">
              <a:lnSpc>
                <a:spcPct val="150000"/>
              </a:lnSpc>
            </a:pPr>
            <a:r>
              <a:rPr lang="vi-VN" sz="1700" b="0" i="0" dirty="0">
                <a:solidFill>
                  <a:schemeClr val="tx1"/>
                </a:solidFill>
                <a:effectLst/>
                <a:latin typeface="Source Sans Pro" panose="020B0503030403020204" pitchFamily="34" charset="0"/>
                <a:ea typeface="Source Sans Pro" panose="020B0503030403020204" pitchFamily="34" charset="0"/>
              </a:rPr>
              <a:t>Dịch vụ lưu trữ đối tượng được xây dựng để truy xuất dữ liệu thuộc mọi kích thước và từ mọi nơi.</a:t>
            </a:r>
          </a:p>
          <a:p>
            <a:pPr marL="285750" indent="-285750" algn="just">
              <a:lnSpc>
                <a:spcPct val="150000"/>
              </a:lnSpc>
            </a:pPr>
            <a:r>
              <a:rPr lang="vi-VN" sz="1700" dirty="0"/>
              <a:t>Nó được thiết kế để cung cấp khả năng lưu trữ với dung lượng lớn, chi phí thấp trên nhiều vùng địa lý.</a:t>
            </a:r>
            <a:endParaRPr lang="en-US" sz="1700" dirty="0"/>
          </a:p>
          <a:p>
            <a:pPr marL="285750" indent="-285750" algn="just">
              <a:lnSpc>
                <a:spcPct val="150000"/>
              </a:lnSpc>
            </a:pPr>
            <a:r>
              <a:rPr lang="en-US" sz="1700" dirty="0" err="1"/>
              <a:t>Ngoài</a:t>
            </a:r>
            <a:r>
              <a:rPr lang="en-US" sz="1700" dirty="0"/>
              <a:t> </a:t>
            </a:r>
            <a:r>
              <a:rPr lang="en-US" sz="1700" dirty="0" err="1"/>
              <a:t>ra</a:t>
            </a:r>
            <a:r>
              <a:rPr lang="en-US" sz="1700" dirty="0"/>
              <a:t>, S3 </a:t>
            </a:r>
            <a:r>
              <a:rPr lang="en-US" sz="1700" dirty="0" err="1"/>
              <a:t>cho</a:t>
            </a:r>
            <a:r>
              <a:rPr lang="en-US" sz="1700" dirty="0"/>
              <a:t> </a:t>
            </a:r>
            <a:r>
              <a:rPr lang="en-US" sz="1700" dirty="0" err="1"/>
              <a:t>phép</a:t>
            </a:r>
            <a:r>
              <a:rPr lang="en-US" sz="1700" dirty="0"/>
              <a:t> </a:t>
            </a:r>
            <a:r>
              <a:rPr lang="en-US" sz="1700" dirty="0" err="1"/>
              <a:t>chạy</a:t>
            </a:r>
            <a:r>
              <a:rPr lang="en-US" sz="1700" dirty="0"/>
              <a:t> website </a:t>
            </a:r>
            <a:r>
              <a:rPr lang="en-US" sz="1700" dirty="0" err="1"/>
              <a:t>tĩnh</a:t>
            </a:r>
            <a:r>
              <a:rPr lang="en-US" sz="1700" dirty="0"/>
              <a:t> </a:t>
            </a:r>
            <a:r>
              <a:rPr lang="en-US" sz="1700" dirty="0" err="1"/>
              <a:t>trên</a:t>
            </a:r>
            <a:r>
              <a:rPr lang="en-US" sz="1700" dirty="0"/>
              <a:t> </a:t>
            </a:r>
            <a:r>
              <a:rPr lang="en-US" sz="1700" dirty="0" err="1"/>
              <a:t>mỗi</a:t>
            </a:r>
            <a:r>
              <a:rPr lang="en-US" sz="1700" dirty="0"/>
              <a:t> Bucket </a:t>
            </a:r>
            <a:r>
              <a:rPr lang="en-US" sz="1700" dirty="0" err="1"/>
              <a:t>được</a:t>
            </a:r>
            <a:r>
              <a:rPr lang="en-US" sz="1700" dirty="0"/>
              <a:t> </a:t>
            </a:r>
            <a:r>
              <a:rPr lang="en-US" sz="1700" dirty="0" err="1"/>
              <a:t>tạo</a:t>
            </a:r>
            <a:r>
              <a:rPr lang="en-US" sz="1700" dirty="0"/>
              <a:t> </a:t>
            </a:r>
            <a:r>
              <a:rPr lang="en-US" sz="1700" dirty="0" err="1"/>
              <a:t>ra</a:t>
            </a:r>
            <a:r>
              <a:rPr lang="en-US" sz="1700" dirty="0"/>
              <a:t>, </a:t>
            </a:r>
            <a:r>
              <a:rPr lang="en-US" sz="1700" dirty="0" err="1"/>
              <a:t>gọi</a:t>
            </a:r>
            <a:r>
              <a:rPr lang="en-US" sz="1700" dirty="0"/>
              <a:t> </a:t>
            </a:r>
            <a:r>
              <a:rPr lang="en-US" sz="1700" dirty="0" err="1"/>
              <a:t>là</a:t>
            </a:r>
            <a:r>
              <a:rPr lang="en-US" sz="1700" dirty="0"/>
              <a:t> </a:t>
            </a:r>
            <a:r>
              <a:rPr lang="en-US" sz="1700" dirty="0" err="1"/>
              <a:t>dịch</a:t>
            </a:r>
            <a:r>
              <a:rPr lang="en-US" sz="1700" dirty="0"/>
              <a:t> </a:t>
            </a:r>
            <a:r>
              <a:rPr lang="en-US" sz="1700" dirty="0" err="1"/>
              <a:t>vụ</a:t>
            </a:r>
            <a:r>
              <a:rPr lang="en-US" sz="1700" dirty="0"/>
              <a:t> Static Website Hosting.</a:t>
            </a:r>
            <a:endParaRPr lang="vi-VN" sz="1700" dirty="0"/>
          </a:p>
        </p:txBody>
      </p:sp>
      <p:pic>
        <p:nvPicPr>
          <p:cNvPr id="7" name="Picture 6">
            <a:extLst>
              <a:ext uri="{FF2B5EF4-FFF2-40B4-BE49-F238E27FC236}">
                <a16:creationId xmlns:a16="http://schemas.microsoft.com/office/drawing/2014/main" id="{C962CA44-9F8D-1DFC-5378-1A6479C6E911}"/>
              </a:ext>
            </a:extLst>
          </p:cNvPr>
          <p:cNvPicPr>
            <a:picLocks noChangeAspect="1"/>
          </p:cNvPicPr>
          <p:nvPr/>
        </p:nvPicPr>
        <p:blipFill>
          <a:blip r:embed="rId3"/>
          <a:stretch>
            <a:fillRect/>
          </a:stretch>
        </p:blipFill>
        <p:spPr>
          <a:xfrm>
            <a:off x="5276537" y="1281991"/>
            <a:ext cx="3455234" cy="257951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122877" y="1873769"/>
            <a:ext cx="4898245" cy="159546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lang="vi-VN" sz="6000" dirty="0">
              <a:solidFill>
                <a:schemeClr val="accent4"/>
              </a:solidFill>
            </a:endParaRPr>
          </a:p>
          <a:p>
            <a:pPr marL="0" lvl="0" indent="0" algn="ctr" rtl="0">
              <a:spcBef>
                <a:spcPts val="0"/>
              </a:spcBef>
              <a:spcAft>
                <a:spcPts val="0"/>
              </a:spcAft>
              <a:buNone/>
            </a:pPr>
            <a:r>
              <a:rPr lang="en-US" dirty="0" err="1"/>
              <a:t>Chức</a:t>
            </a:r>
            <a:r>
              <a:rPr lang="en-US" dirty="0"/>
              <a:t> </a:t>
            </a:r>
            <a:r>
              <a:rPr lang="en-US" dirty="0" err="1"/>
              <a:t>năng</a:t>
            </a:r>
            <a:r>
              <a:rPr lang="en-US" dirty="0"/>
              <a:t> </a:t>
            </a:r>
            <a:r>
              <a:rPr lang="en-US" dirty="0" err="1"/>
              <a:t>đã</a:t>
            </a:r>
            <a:r>
              <a:rPr lang="en-US" dirty="0"/>
              <a:t> </a:t>
            </a:r>
            <a:r>
              <a:rPr lang="en-US" dirty="0" err="1"/>
              <a:t>hoàn</a:t>
            </a:r>
            <a:r>
              <a:rPr lang="en-US" dirty="0"/>
              <a:t> </a:t>
            </a:r>
            <a:r>
              <a:rPr lang="en-US" dirty="0" err="1"/>
              <a:t>thành</a:t>
            </a:r>
            <a:endParaRPr lang="vi-VN" dirty="0"/>
          </a:p>
        </p:txBody>
      </p:sp>
      <p:sp>
        <p:nvSpPr>
          <p:cNvPr id="4" name="Google Shape;97;p15">
            <a:extLst>
              <a:ext uri="{FF2B5EF4-FFF2-40B4-BE49-F238E27FC236}">
                <a16:creationId xmlns:a16="http://schemas.microsoft.com/office/drawing/2014/main" id="{85E5024E-9050-878A-7A45-83570BD2B121}"/>
              </a:ext>
            </a:extLst>
          </p:cNvPr>
          <p:cNvSpPr txBox="1">
            <a:spLocks/>
          </p:cNvSpPr>
          <p:nvPr/>
        </p:nvSpPr>
        <p:spPr>
          <a:xfrm>
            <a:off x="4295201" y="1176728"/>
            <a:ext cx="553596" cy="9219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pPr algn="r"/>
            <a:endParaRPr lang="vi-VN" sz="6000" dirty="0">
              <a:solidFill>
                <a:schemeClr val="accent4"/>
              </a:solidFill>
            </a:endParaRPr>
          </a:p>
          <a:p>
            <a:pPr algn="r"/>
            <a:r>
              <a:rPr lang="en-US" sz="6000" dirty="0"/>
              <a:t>2</a:t>
            </a:r>
            <a:endParaRPr lang="vi-VN" sz="6000" dirty="0"/>
          </a:p>
        </p:txBody>
      </p:sp>
    </p:spTree>
    <p:extLst>
      <p:ext uri="{BB962C8B-B14F-4D97-AF65-F5344CB8AC3E}">
        <p14:creationId xmlns:p14="http://schemas.microsoft.com/office/powerpoint/2010/main" val="3447033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688714" y="611882"/>
            <a:ext cx="5037528"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Front-end</a:t>
            </a:r>
            <a:endParaRPr sz="2400" b="1" dirty="0"/>
          </a:p>
        </p:txBody>
      </p:sp>
      <p:sp>
        <p:nvSpPr>
          <p:cNvPr id="141" name="Google Shape;141;p20"/>
          <p:cNvSpPr txBox="1">
            <a:spLocks noGrp="1"/>
          </p:cNvSpPr>
          <p:nvPr>
            <p:ph type="body" idx="1"/>
          </p:nvPr>
        </p:nvSpPr>
        <p:spPr>
          <a:xfrm>
            <a:off x="688714" y="1382886"/>
            <a:ext cx="6574022" cy="2797432"/>
          </a:xfrm>
          <a:prstGeom prst="rect">
            <a:avLst/>
          </a:prstGeom>
        </p:spPr>
        <p:txBody>
          <a:bodyPr spcFirstLastPara="1" wrap="square" lIns="91425" tIns="91425" rIns="91425" bIns="91425" anchor="t" anchorCtr="0">
            <a:noAutofit/>
          </a:bodyPr>
          <a:lstStyle/>
          <a:p>
            <a:pPr marL="285750" indent="-285750" algn="just">
              <a:lnSpc>
                <a:spcPct val="150000"/>
              </a:lnSpc>
            </a:pPr>
            <a:r>
              <a:rPr lang="en-US" sz="1700" dirty="0" err="1"/>
              <a:t>Hoàn</a:t>
            </a:r>
            <a:r>
              <a:rPr lang="en-US" sz="1700" dirty="0"/>
              <a:t> </a:t>
            </a:r>
            <a:r>
              <a:rPr lang="en-US" sz="1700" dirty="0" err="1"/>
              <a:t>tất</a:t>
            </a:r>
            <a:r>
              <a:rPr lang="en-US" sz="1700" dirty="0"/>
              <a:t> </a:t>
            </a:r>
            <a:r>
              <a:rPr lang="en-US" sz="1700" dirty="0" err="1"/>
              <a:t>cài</a:t>
            </a:r>
            <a:r>
              <a:rPr lang="en-US" sz="1700" dirty="0"/>
              <a:t> </a:t>
            </a:r>
            <a:r>
              <a:rPr lang="en-US" sz="1700" dirty="0" err="1"/>
              <a:t>đặt</a:t>
            </a:r>
            <a:r>
              <a:rPr lang="en-US" sz="1700" dirty="0"/>
              <a:t> </a:t>
            </a:r>
            <a:r>
              <a:rPr lang="en-US" sz="1700" dirty="0" err="1"/>
              <a:t>các</a:t>
            </a:r>
            <a:r>
              <a:rPr lang="en-US" sz="1700" dirty="0"/>
              <a:t> frameworks </a:t>
            </a:r>
            <a:r>
              <a:rPr lang="en-US" sz="1700" dirty="0" err="1"/>
              <a:t>cần</a:t>
            </a:r>
            <a:r>
              <a:rPr lang="en-US" sz="1700" dirty="0"/>
              <a:t> </a:t>
            </a:r>
            <a:r>
              <a:rPr lang="en-US" sz="1700" dirty="0" err="1"/>
              <a:t>thiết</a:t>
            </a:r>
            <a:r>
              <a:rPr lang="en-US" sz="1700" dirty="0"/>
              <a:t> </a:t>
            </a:r>
            <a:r>
              <a:rPr lang="en-US" sz="1700" dirty="0" err="1"/>
              <a:t>cho</a:t>
            </a:r>
            <a:r>
              <a:rPr lang="en-US" sz="1700" dirty="0"/>
              <a:t> source code front-end </a:t>
            </a:r>
            <a:r>
              <a:rPr lang="en-US" sz="1700" dirty="0" err="1"/>
              <a:t>như</a:t>
            </a:r>
            <a:r>
              <a:rPr lang="en-US" sz="1700" dirty="0"/>
              <a:t>: TypeScript, </a:t>
            </a:r>
            <a:r>
              <a:rPr lang="en-US" sz="1700" dirty="0" err="1"/>
              <a:t>TailwindCSS</a:t>
            </a:r>
            <a:r>
              <a:rPr lang="en-US" sz="1700" dirty="0"/>
              <a:t>, Svelte.</a:t>
            </a:r>
          </a:p>
          <a:p>
            <a:pPr marL="285750" indent="-285750" algn="just">
              <a:lnSpc>
                <a:spcPct val="150000"/>
              </a:lnSpc>
            </a:pPr>
            <a:r>
              <a:rPr lang="en-US" sz="1700" dirty="0" err="1"/>
              <a:t>Đã</a:t>
            </a:r>
            <a:r>
              <a:rPr lang="en-US" sz="1700" dirty="0"/>
              <a:t> </a:t>
            </a:r>
            <a:r>
              <a:rPr lang="en-US" sz="1700" dirty="0" err="1"/>
              <a:t>lên</a:t>
            </a:r>
            <a:r>
              <a:rPr lang="en-US" sz="1700" dirty="0"/>
              <a:t> </a:t>
            </a:r>
            <a:r>
              <a:rPr lang="en-US" sz="1700" dirty="0" err="1"/>
              <a:t>kế</a:t>
            </a:r>
            <a:r>
              <a:rPr lang="en-US" sz="1700" dirty="0"/>
              <a:t> </a:t>
            </a:r>
            <a:r>
              <a:rPr lang="en-US" sz="1700" dirty="0" err="1"/>
              <a:t>hoạch</a:t>
            </a:r>
            <a:r>
              <a:rPr lang="en-US" sz="1700" dirty="0"/>
              <a:t> </a:t>
            </a:r>
            <a:r>
              <a:rPr lang="en-US" sz="1700" dirty="0" err="1"/>
              <a:t>triển</a:t>
            </a:r>
            <a:r>
              <a:rPr lang="en-US" sz="1700" dirty="0"/>
              <a:t> </a:t>
            </a:r>
            <a:r>
              <a:rPr lang="en-US" sz="1700" dirty="0" err="1"/>
              <a:t>khai</a:t>
            </a:r>
            <a:r>
              <a:rPr lang="en-US" sz="1700" dirty="0"/>
              <a:t> </a:t>
            </a:r>
            <a:r>
              <a:rPr lang="en-US" sz="1700" dirty="0" err="1"/>
              <a:t>giao</a:t>
            </a:r>
            <a:r>
              <a:rPr lang="en-US" sz="1700" dirty="0"/>
              <a:t> </a:t>
            </a:r>
            <a:r>
              <a:rPr lang="en-US" sz="1700" dirty="0" err="1"/>
              <a:t>diện</a:t>
            </a:r>
            <a:r>
              <a:rPr lang="en-US" sz="1700" dirty="0"/>
              <a:t> </a:t>
            </a:r>
            <a:r>
              <a:rPr lang="en-US" sz="1700" dirty="0" err="1"/>
              <a:t>cho</a:t>
            </a:r>
            <a:r>
              <a:rPr lang="en-US" sz="1700" dirty="0"/>
              <a:t> website: </a:t>
            </a:r>
            <a:r>
              <a:rPr lang="en-US" sz="1700" dirty="0" err="1"/>
              <a:t>trang</a:t>
            </a:r>
            <a:r>
              <a:rPr lang="en-US" sz="1700" dirty="0"/>
              <a:t> </a:t>
            </a:r>
            <a:r>
              <a:rPr lang="en-US" sz="1700" dirty="0" err="1"/>
              <a:t>đăng</a:t>
            </a:r>
            <a:r>
              <a:rPr lang="en-US" sz="1700" dirty="0"/>
              <a:t> </a:t>
            </a:r>
            <a:r>
              <a:rPr lang="en-US" sz="1700" dirty="0" err="1"/>
              <a:t>ký</a:t>
            </a:r>
            <a:r>
              <a:rPr lang="en-US" sz="1700" dirty="0"/>
              <a:t>, </a:t>
            </a:r>
            <a:r>
              <a:rPr lang="en-US" sz="1700" dirty="0" err="1"/>
              <a:t>trang</a:t>
            </a:r>
            <a:r>
              <a:rPr lang="en-US" sz="1700" dirty="0"/>
              <a:t> </a:t>
            </a:r>
            <a:r>
              <a:rPr lang="en-US" sz="1700" dirty="0" err="1"/>
              <a:t>đăng</a:t>
            </a:r>
            <a:r>
              <a:rPr lang="en-US" sz="1700" dirty="0"/>
              <a:t> </a:t>
            </a:r>
            <a:r>
              <a:rPr lang="en-US" sz="1700" dirty="0" err="1"/>
              <a:t>nhập</a:t>
            </a:r>
            <a:r>
              <a:rPr lang="en-US" sz="1700" dirty="0"/>
              <a:t>, </a:t>
            </a:r>
            <a:r>
              <a:rPr lang="en-US" sz="1700" dirty="0" err="1"/>
              <a:t>trang</a:t>
            </a:r>
            <a:r>
              <a:rPr lang="en-US" sz="1700" dirty="0"/>
              <a:t> </a:t>
            </a:r>
            <a:r>
              <a:rPr lang="en-US" sz="1700" dirty="0" err="1"/>
              <a:t>quản</a:t>
            </a:r>
            <a:r>
              <a:rPr lang="en-US" sz="1700" dirty="0"/>
              <a:t> </a:t>
            </a:r>
            <a:r>
              <a:rPr lang="en-US" sz="1700" dirty="0" err="1"/>
              <a:t>lý</a:t>
            </a:r>
            <a:r>
              <a:rPr lang="en-US" sz="1700" dirty="0"/>
              <a:t> table </a:t>
            </a:r>
            <a:r>
              <a:rPr lang="en-US" sz="1700" dirty="0" err="1"/>
              <a:t>và</a:t>
            </a:r>
            <a:r>
              <a:rPr lang="en-US" sz="1700" dirty="0"/>
              <a:t> items.</a:t>
            </a:r>
            <a:endParaRPr lang="vi-VN" sz="1700" dirty="0"/>
          </a:p>
        </p:txBody>
      </p:sp>
    </p:spTree>
    <p:extLst>
      <p:ext uri="{BB962C8B-B14F-4D97-AF65-F5344CB8AC3E}">
        <p14:creationId xmlns:p14="http://schemas.microsoft.com/office/powerpoint/2010/main" val="16166039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688714" y="97490"/>
            <a:ext cx="5037528" cy="5425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Front-end</a:t>
            </a:r>
            <a:endParaRPr sz="2400" b="1" dirty="0"/>
          </a:p>
        </p:txBody>
      </p:sp>
      <p:sp>
        <p:nvSpPr>
          <p:cNvPr id="7" name="TextBox 6">
            <a:extLst>
              <a:ext uri="{FF2B5EF4-FFF2-40B4-BE49-F238E27FC236}">
                <a16:creationId xmlns:a16="http://schemas.microsoft.com/office/drawing/2014/main" id="{64150259-7733-CBCA-EA04-E025F3D580CC}"/>
              </a:ext>
            </a:extLst>
          </p:cNvPr>
          <p:cNvSpPr txBox="1"/>
          <p:nvPr/>
        </p:nvSpPr>
        <p:spPr>
          <a:xfrm>
            <a:off x="6938382" y="2202418"/>
            <a:ext cx="1800502" cy="369332"/>
          </a:xfrm>
          <a:prstGeom prst="rect">
            <a:avLst/>
          </a:prstGeom>
          <a:noFill/>
        </p:spPr>
        <p:txBody>
          <a:bodyPr wrap="square">
            <a:spAutoFit/>
          </a:bodyPr>
          <a:lstStyle/>
          <a:p>
            <a:pPr algn="ctr"/>
            <a:r>
              <a:rPr lang="en-US" sz="1800" dirty="0">
                <a:latin typeface="Source Sans Pro" panose="020B0503030403020204" pitchFamily="34" charset="0"/>
                <a:ea typeface="Source Sans Pro" panose="020B0503030403020204" pitchFamily="34" charset="0"/>
              </a:rPr>
              <a:t>Trang </a:t>
            </a:r>
            <a:r>
              <a:rPr lang="en-US" sz="1800" dirty="0" err="1">
                <a:latin typeface="Source Sans Pro" panose="020B0503030403020204" pitchFamily="34" charset="0"/>
                <a:ea typeface="Source Sans Pro" panose="020B0503030403020204" pitchFamily="34" charset="0"/>
              </a:rPr>
              <a:t>đăng</a:t>
            </a:r>
            <a:r>
              <a:rPr lang="en-US" sz="1800" dirty="0">
                <a:latin typeface="Source Sans Pro" panose="020B0503030403020204" pitchFamily="34" charset="0"/>
                <a:ea typeface="Source Sans Pro" panose="020B0503030403020204" pitchFamily="34" charset="0"/>
              </a:rPr>
              <a:t> </a:t>
            </a:r>
            <a:r>
              <a:rPr lang="vi-VN" sz="1800" dirty="0">
                <a:latin typeface="Source Sans Pro" panose="020B0503030403020204" pitchFamily="34" charset="0"/>
                <a:ea typeface="Source Sans Pro" panose="020B0503030403020204" pitchFamily="34" charset="0"/>
              </a:rPr>
              <a:t>ký</a:t>
            </a:r>
            <a:endParaRPr lang="en-US" sz="1800" dirty="0">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78A27CA8-CD17-DC4E-AE8D-D20FAE9FE7C3}"/>
              </a:ext>
            </a:extLst>
          </p:cNvPr>
          <p:cNvPicPr>
            <a:picLocks noChangeAspect="1"/>
          </p:cNvPicPr>
          <p:nvPr/>
        </p:nvPicPr>
        <p:blipFill>
          <a:blip r:embed="rId3"/>
          <a:stretch>
            <a:fillRect/>
          </a:stretch>
        </p:blipFill>
        <p:spPr>
          <a:xfrm>
            <a:off x="352650" y="746534"/>
            <a:ext cx="6505350" cy="3905072"/>
          </a:xfrm>
          <a:prstGeom prst="rect">
            <a:avLst/>
          </a:prstGeom>
        </p:spPr>
      </p:pic>
    </p:spTree>
    <p:extLst>
      <p:ext uri="{BB962C8B-B14F-4D97-AF65-F5344CB8AC3E}">
        <p14:creationId xmlns:p14="http://schemas.microsoft.com/office/powerpoint/2010/main" val="1258922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688714" y="97607"/>
            <a:ext cx="5037528"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Front-end</a:t>
            </a:r>
            <a:endParaRPr sz="2400" b="1" dirty="0"/>
          </a:p>
        </p:txBody>
      </p:sp>
      <p:pic>
        <p:nvPicPr>
          <p:cNvPr id="1026" name="Picture 2">
            <a:extLst>
              <a:ext uri="{FF2B5EF4-FFF2-40B4-BE49-F238E27FC236}">
                <a16:creationId xmlns:a16="http://schemas.microsoft.com/office/drawing/2014/main" id="{D175DC0F-700E-7AD3-8AD8-B32CEFB8AC55}"/>
              </a:ext>
            </a:extLst>
          </p:cNvPr>
          <p:cNvPicPr>
            <a:picLocks noChangeAspect="1" noChangeArrowheads="1"/>
          </p:cNvPicPr>
          <p:nvPr/>
        </p:nvPicPr>
        <p:blipFill>
          <a:blip r:embed="rId3"/>
          <a:srcRect/>
          <a:stretch/>
        </p:blipFill>
        <p:spPr bwMode="auto">
          <a:xfrm>
            <a:off x="299887" y="800207"/>
            <a:ext cx="6715510" cy="4019131"/>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150259-7733-CBCA-EA04-E025F3D580CC}"/>
              </a:ext>
            </a:extLst>
          </p:cNvPr>
          <p:cNvSpPr txBox="1"/>
          <p:nvPr/>
        </p:nvSpPr>
        <p:spPr>
          <a:xfrm>
            <a:off x="6721023" y="2557697"/>
            <a:ext cx="2482937" cy="369332"/>
          </a:xfrm>
          <a:prstGeom prst="rect">
            <a:avLst/>
          </a:prstGeom>
          <a:noFill/>
        </p:spPr>
        <p:txBody>
          <a:bodyPr wrap="square">
            <a:spAutoFit/>
          </a:bodyPr>
          <a:lstStyle/>
          <a:p>
            <a:pPr algn="ctr"/>
            <a:r>
              <a:rPr lang="en-US" sz="1800" dirty="0">
                <a:latin typeface="Source Sans Pro" panose="020B0503030403020204" pitchFamily="34" charset="0"/>
                <a:ea typeface="Source Sans Pro" panose="020B0503030403020204" pitchFamily="34" charset="0"/>
              </a:rPr>
              <a:t>Trang </a:t>
            </a:r>
            <a:r>
              <a:rPr lang="en-US" sz="1800" dirty="0" err="1">
                <a:latin typeface="Source Sans Pro" panose="020B0503030403020204" pitchFamily="34" charset="0"/>
                <a:ea typeface="Source Sans Pro" panose="020B0503030403020204" pitchFamily="34" charset="0"/>
              </a:rPr>
              <a:t>đăng</a:t>
            </a:r>
            <a:r>
              <a:rPr lang="en-US" sz="1800" dirty="0">
                <a:latin typeface="Source Sans Pro" panose="020B0503030403020204" pitchFamily="34" charset="0"/>
                <a:ea typeface="Source Sans Pro" panose="020B0503030403020204" pitchFamily="34" charset="0"/>
              </a:rPr>
              <a:t> </a:t>
            </a:r>
            <a:r>
              <a:rPr lang="en-US" sz="1800" dirty="0" err="1">
                <a:latin typeface="Source Sans Pro" panose="020B0503030403020204" pitchFamily="34" charset="0"/>
                <a:ea typeface="Source Sans Pro" panose="020B0503030403020204" pitchFamily="34" charset="0"/>
              </a:rPr>
              <a:t>nhập</a:t>
            </a:r>
            <a:endParaRPr lang="en-US" sz="18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79856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673724" y="196507"/>
            <a:ext cx="5037528" cy="4762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Front-end</a:t>
            </a:r>
            <a:endParaRPr sz="2400" b="1" dirty="0"/>
          </a:p>
        </p:txBody>
      </p:sp>
      <p:pic>
        <p:nvPicPr>
          <p:cNvPr id="1030" name="Picture 6">
            <a:extLst>
              <a:ext uri="{FF2B5EF4-FFF2-40B4-BE49-F238E27FC236}">
                <a16:creationId xmlns:a16="http://schemas.microsoft.com/office/drawing/2014/main" id="{31C3C8E3-7C5F-4A14-4A80-4276A44F0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680" y="727023"/>
            <a:ext cx="4639454" cy="4092553"/>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7F9D0E7-8101-7A73-0E53-6286BD96C355}"/>
              </a:ext>
            </a:extLst>
          </p:cNvPr>
          <p:cNvSpPr txBox="1"/>
          <p:nvPr/>
        </p:nvSpPr>
        <p:spPr>
          <a:xfrm>
            <a:off x="6446036" y="2263973"/>
            <a:ext cx="1446284" cy="369332"/>
          </a:xfrm>
          <a:prstGeom prst="rect">
            <a:avLst/>
          </a:prstGeom>
          <a:noFill/>
        </p:spPr>
        <p:txBody>
          <a:bodyPr wrap="square">
            <a:spAutoFit/>
          </a:bodyPr>
          <a:lstStyle/>
          <a:p>
            <a:pPr algn="ctr"/>
            <a:r>
              <a:rPr lang="en-US" sz="1800" dirty="0">
                <a:latin typeface="Source Sans Pro" panose="020B0503030403020204" pitchFamily="34" charset="0"/>
                <a:ea typeface="Source Sans Pro" panose="020B0503030403020204" pitchFamily="34" charset="0"/>
              </a:rPr>
              <a:t>Trang about</a:t>
            </a:r>
          </a:p>
        </p:txBody>
      </p:sp>
    </p:spTree>
    <p:extLst>
      <p:ext uri="{BB962C8B-B14F-4D97-AF65-F5344CB8AC3E}">
        <p14:creationId xmlns:p14="http://schemas.microsoft.com/office/powerpoint/2010/main" val="834485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688714" y="240013"/>
            <a:ext cx="5037528"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Back-end</a:t>
            </a:r>
            <a:endParaRPr sz="2400" b="1" dirty="0"/>
          </a:p>
        </p:txBody>
      </p:sp>
      <p:sp>
        <p:nvSpPr>
          <p:cNvPr id="141" name="Google Shape;141;p20"/>
          <p:cNvSpPr txBox="1">
            <a:spLocks noGrp="1"/>
          </p:cNvSpPr>
          <p:nvPr>
            <p:ph type="body" idx="1"/>
          </p:nvPr>
        </p:nvSpPr>
        <p:spPr>
          <a:xfrm>
            <a:off x="561296" y="1041816"/>
            <a:ext cx="7825700" cy="2566139"/>
          </a:xfrm>
          <a:prstGeom prst="rect">
            <a:avLst/>
          </a:prstGeom>
        </p:spPr>
        <p:txBody>
          <a:bodyPr spcFirstLastPara="1" wrap="square" lIns="91425" tIns="91425" rIns="91425" bIns="91425" anchor="t" anchorCtr="0">
            <a:noAutofit/>
          </a:bodyPr>
          <a:lstStyle/>
          <a:p>
            <a:pPr marL="285750" indent="-285750" algn="just">
              <a:lnSpc>
                <a:spcPct val="150000"/>
              </a:lnSpc>
            </a:pPr>
            <a:r>
              <a:rPr lang="en-US" sz="1700" dirty="0" err="1"/>
              <a:t>Hoàn</a:t>
            </a:r>
            <a:r>
              <a:rPr lang="en-US" sz="1700" dirty="0"/>
              <a:t> </a:t>
            </a:r>
            <a:r>
              <a:rPr lang="en-US" sz="1700" dirty="0" err="1"/>
              <a:t>tất</a:t>
            </a:r>
            <a:r>
              <a:rPr lang="en-US" sz="1700" dirty="0"/>
              <a:t> </a:t>
            </a:r>
            <a:r>
              <a:rPr lang="en-US" sz="1700" dirty="0" err="1"/>
              <a:t>kết</a:t>
            </a:r>
            <a:r>
              <a:rPr lang="en-US" sz="1700" dirty="0"/>
              <a:t> </a:t>
            </a:r>
            <a:r>
              <a:rPr lang="en-US" sz="1700" dirty="0" err="1"/>
              <a:t>nối</a:t>
            </a:r>
            <a:r>
              <a:rPr lang="en-US" sz="1700" dirty="0"/>
              <a:t> </a:t>
            </a:r>
            <a:r>
              <a:rPr lang="en-US" sz="1700" dirty="0" err="1"/>
              <a:t>giữa</a:t>
            </a:r>
            <a:r>
              <a:rPr lang="en-US" sz="1700" dirty="0"/>
              <a:t> Amazon API Gateway, Lambda </a:t>
            </a:r>
            <a:r>
              <a:rPr lang="en-US" sz="1700" dirty="0" err="1"/>
              <a:t>và</a:t>
            </a:r>
            <a:r>
              <a:rPr lang="en-US" sz="1700" dirty="0"/>
              <a:t> DynamoDB.</a:t>
            </a:r>
          </a:p>
          <a:p>
            <a:pPr marL="285750" indent="-285750" algn="just">
              <a:lnSpc>
                <a:spcPct val="150000"/>
              </a:lnSpc>
            </a:pPr>
            <a:r>
              <a:rPr lang="en-US" sz="1700" dirty="0"/>
              <a:t>Deploy website </a:t>
            </a:r>
            <a:r>
              <a:rPr lang="en-US" sz="1700" dirty="0" err="1"/>
              <a:t>tĩnh</a:t>
            </a:r>
            <a:r>
              <a:rPr lang="en-US" sz="1700" dirty="0"/>
              <a:t> </a:t>
            </a:r>
            <a:r>
              <a:rPr lang="en-US" sz="1700" dirty="0" err="1"/>
              <a:t>lên</a:t>
            </a:r>
            <a:r>
              <a:rPr lang="en-US" sz="1700" dirty="0"/>
              <a:t> Bucket </a:t>
            </a:r>
            <a:r>
              <a:rPr lang="en-US" sz="1700" dirty="0" err="1"/>
              <a:t>của</a:t>
            </a:r>
            <a:r>
              <a:rPr lang="en-US" sz="1700" dirty="0"/>
              <a:t> </a:t>
            </a:r>
            <a:r>
              <a:rPr lang="en-US" sz="1700" dirty="0" err="1"/>
              <a:t>dịch</a:t>
            </a:r>
            <a:r>
              <a:rPr lang="en-US" sz="1700" dirty="0"/>
              <a:t> </a:t>
            </a:r>
            <a:r>
              <a:rPr lang="en-US" sz="1700" dirty="0" err="1"/>
              <a:t>vụ</a:t>
            </a:r>
            <a:r>
              <a:rPr lang="en-US" sz="1700" dirty="0"/>
              <a:t> S3 </a:t>
            </a:r>
            <a:r>
              <a:rPr lang="en-US" sz="1700" dirty="0" err="1"/>
              <a:t>thành</a:t>
            </a:r>
            <a:r>
              <a:rPr lang="en-US" sz="1700" dirty="0"/>
              <a:t> </a:t>
            </a:r>
            <a:r>
              <a:rPr lang="en-US" sz="1700" dirty="0" err="1"/>
              <a:t>công</a:t>
            </a:r>
            <a:r>
              <a:rPr lang="en-US" sz="1700" dirty="0"/>
              <a:t>.</a:t>
            </a:r>
          </a:p>
          <a:p>
            <a:pPr marL="285750" indent="-285750" algn="just">
              <a:lnSpc>
                <a:spcPct val="150000"/>
              </a:lnSpc>
            </a:pPr>
            <a:r>
              <a:rPr lang="en-US" sz="1700" dirty="0" err="1"/>
              <a:t>Hoàn</a:t>
            </a:r>
            <a:r>
              <a:rPr lang="en-US" sz="1700" dirty="0"/>
              <a:t> </a:t>
            </a:r>
            <a:r>
              <a:rPr lang="en-US" sz="1700" dirty="0" err="1"/>
              <a:t>tất</a:t>
            </a:r>
            <a:r>
              <a:rPr lang="en-US" sz="1700" dirty="0"/>
              <a:t> APIs </a:t>
            </a:r>
            <a:r>
              <a:rPr lang="en-US" sz="1700" dirty="0" err="1"/>
              <a:t>cho</a:t>
            </a:r>
            <a:r>
              <a:rPr lang="en-US" sz="1700" dirty="0"/>
              <a:t> </a:t>
            </a:r>
            <a:r>
              <a:rPr lang="en-US" sz="1700" dirty="0" err="1"/>
              <a:t>tạo</a:t>
            </a:r>
            <a:r>
              <a:rPr lang="en-US" sz="1700" dirty="0"/>
              <a:t> </a:t>
            </a:r>
            <a:r>
              <a:rPr lang="en-US" sz="1700" dirty="0" err="1"/>
              <a:t>tài</a:t>
            </a:r>
            <a:r>
              <a:rPr lang="en-US" sz="1700" dirty="0"/>
              <a:t> </a:t>
            </a:r>
            <a:r>
              <a:rPr lang="en-US" sz="1700" dirty="0" err="1"/>
              <a:t>khoản</a:t>
            </a:r>
            <a:r>
              <a:rPr lang="en-US" sz="1700" dirty="0"/>
              <a:t>, </a:t>
            </a:r>
            <a:r>
              <a:rPr lang="en-US" sz="1700" dirty="0" err="1"/>
              <a:t>xác</a:t>
            </a:r>
            <a:r>
              <a:rPr lang="en-US" sz="1700" dirty="0"/>
              <a:t> </a:t>
            </a:r>
            <a:r>
              <a:rPr lang="en-US" sz="1700" dirty="0" err="1"/>
              <a:t>thực</a:t>
            </a:r>
            <a:r>
              <a:rPr lang="en-US" sz="1700" dirty="0"/>
              <a:t> </a:t>
            </a:r>
            <a:r>
              <a:rPr lang="en-US" sz="1700" dirty="0" err="1"/>
              <a:t>tài</a:t>
            </a:r>
            <a:r>
              <a:rPr lang="en-US" sz="1700" dirty="0"/>
              <a:t> </a:t>
            </a:r>
            <a:r>
              <a:rPr lang="en-US" sz="1700" dirty="0" err="1"/>
              <a:t>khoản</a:t>
            </a:r>
            <a:r>
              <a:rPr lang="en-US" sz="1700" dirty="0"/>
              <a:t>, </a:t>
            </a:r>
            <a:r>
              <a:rPr lang="en-US" sz="1700" dirty="0" err="1"/>
              <a:t>làm</a:t>
            </a:r>
            <a:r>
              <a:rPr lang="en-US" sz="1700" dirty="0"/>
              <a:t> </a:t>
            </a:r>
            <a:r>
              <a:rPr lang="en-US" sz="1700" dirty="0" err="1"/>
              <a:t>mới</a:t>
            </a:r>
            <a:r>
              <a:rPr lang="en-US" sz="1700" dirty="0"/>
              <a:t> token, </a:t>
            </a:r>
            <a:r>
              <a:rPr lang="en-US" sz="1700" dirty="0" err="1"/>
              <a:t>truy</a:t>
            </a:r>
            <a:r>
              <a:rPr lang="en-US" sz="1700" dirty="0"/>
              <a:t> </a:t>
            </a:r>
            <a:r>
              <a:rPr lang="en-US" sz="1700" dirty="0" err="1"/>
              <a:t>xuất</a:t>
            </a:r>
            <a:r>
              <a:rPr lang="en-US" sz="1700" dirty="0"/>
              <a:t> </a:t>
            </a:r>
            <a:r>
              <a:rPr lang="en-US" sz="1700" dirty="0" err="1"/>
              <a:t>các</a:t>
            </a:r>
            <a:r>
              <a:rPr lang="en-US" sz="1700" dirty="0"/>
              <a:t> table </a:t>
            </a:r>
            <a:r>
              <a:rPr lang="en-US" sz="1700" dirty="0" err="1"/>
              <a:t>của</a:t>
            </a:r>
            <a:r>
              <a:rPr lang="en-US" sz="1700" dirty="0"/>
              <a:t> </a:t>
            </a:r>
            <a:r>
              <a:rPr lang="en-US" sz="1700" dirty="0" err="1"/>
              <a:t>tài</a:t>
            </a:r>
            <a:r>
              <a:rPr lang="en-US" sz="1700" dirty="0"/>
              <a:t> </a:t>
            </a:r>
            <a:r>
              <a:rPr lang="en-US" sz="1700" dirty="0" err="1"/>
              <a:t>khoản</a:t>
            </a:r>
            <a:r>
              <a:rPr lang="en-US" sz="1700" dirty="0"/>
              <a:t>.</a:t>
            </a:r>
            <a:endParaRPr lang="vi-VN" sz="1700" dirty="0"/>
          </a:p>
        </p:txBody>
      </p:sp>
    </p:spTree>
    <p:extLst>
      <p:ext uri="{BB962C8B-B14F-4D97-AF65-F5344CB8AC3E}">
        <p14:creationId xmlns:p14="http://schemas.microsoft.com/office/powerpoint/2010/main" val="2175854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415636" y="94818"/>
            <a:ext cx="5037528" cy="6128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Back-end</a:t>
            </a:r>
            <a:endParaRPr sz="2400" b="1" dirty="0"/>
          </a:p>
        </p:txBody>
      </p:sp>
      <p:pic>
        <p:nvPicPr>
          <p:cNvPr id="5" name="Picture 4">
            <a:extLst>
              <a:ext uri="{FF2B5EF4-FFF2-40B4-BE49-F238E27FC236}">
                <a16:creationId xmlns:a16="http://schemas.microsoft.com/office/drawing/2014/main" id="{E8BC5F7F-1E0D-BC28-78F0-0F5259442101}"/>
              </a:ext>
            </a:extLst>
          </p:cNvPr>
          <p:cNvPicPr>
            <a:picLocks noChangeAspect="1"/>
          </p:cNvPicPr>
          <p:nvPr/>
        </p:nvPicPr>
        <p:blipFill>
          <a:blip r:embed="rId3"/>
          <a:stretch>
            <a:fillRect/>
          </a:stretch>
        </p:blipFill>
        <p:spPr>
          <a:xfrm>
            <a:off x="415636" y="800207"/>
            <a:ext cx="8312728" cy="3764298"/>
          </a:xfrm>
          <a:prstGeom prst="rect">
            <a:avLst/>
          </a:prstGeom>
          <a:ln w="9525">
            <a:solidFill>
              <a:schemeClr val="tx1"/>
            </a:solidFill>
          </a:ln>
        </p:spPr>
      </p:pic>
      <p:sp>
        <p:nvSpPr>
          <p:cNvPr id="6" name="TextBox 5">
            <a:extLst>
              <a:ext uri="{FF2B5EF4-FFF2-40B4-BE49-F238E27FC236}">
                <a16:creationId xmlns:a16="http://schemas.microsoft.com/office/drawing/2014/main" id="{B6C6EE2A-4660-4BA8-CC08-87C9F8A51603}"/>
              </a:ext>
            </a:extLst>
          </p:cNvPr>
          <p:cNvSpPr txBox="1"/>
          <p:nvPr/>
        </p:nvSpPr>
        <p:spPr>
          <a:xfrm>
            <a:off x="3848858" y="4624694"/>
            <a:ext cx="1446284" cy="307777"/>
          </a:xfrm>
          <a:prstGeom prst="rect">
            <a:avLst/>
          </a:prstGeom>
          <a:noFill/>
        </p:spPr>
        <p:txBody>
          <a:bodyPr wrap="square">
            <a:spAutoFit/>
          </a:bodyPr>
          <a:lstStyle/>
          <a:p>
            <a:pPr algn="ctr"/>
            <a:r>
              <a:rPr lang="en-US" sz="1400" dirty="0">
                <a:latin typeface="Source Sans Pro" panose="020B0503030403020204" pitchFamily="34" charset="0"/>
                <a:ea typeface="Source Sans Pro" panose="020B0503030403020204" pitchFamily="34" charset="0"/>
              </a:rPr>
              <a:t>S3 Bucket</a:t>
            </a:r>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409516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546307" y="415075"/>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Thành viên nhóm</a:t>
            </a:r>
            <a:endParaRPr dirty="0"/>
          </a:p>
        </p:txBody>
      </p:sp>
      <p:sp>
        <p:nvSpPr>
          <p:cNvPr id="76" name="Google Shape;76;p13"/>
          <p:cNvSpPr txBox="1"/>
          <p:nvPr/>
        </p:nvSpPr>
        <p:spPr>
          <a:xfrm>
            <a:off x="546307" y="1503643"/>
            <a:ext cx="3868296" cy="2302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US" sz="1800" dirty="0">
                <a:solidFill>
                  <a:schemeClr val="tx1"/>
                </a:solidFill>
                <a:latin typeface="Source Sans Pro"/>
                <a:ea typeface="Source Sans Pro"/>
                <a:cs typeface="Source Sans Pro"/>
                <a:sym typeface="Source Sans Pro"/>
              </a:rPr>
              <a:t>NGUYỄN KIM HẠNH</a:t>
            </a:r>
            <a:r>
              <a:rPr lang="vi-VN" sz="1800" dirty="0">
                <a:solidFill>
                  <a:schemeClr val="tx1"/>
                </a:solidFill>
                <a:latin typeface="Source Sans Pro"/>
                <a:ea typeface="Source Sans Pro"/>
                <a:cs typeface="Source Sans Pro"/>
                <a:sym typeface="Source Sans Pro"/>
              </a:rPr>
              <a:t>	20110468</a:t>
            </a:r>
            <a:endParaRPr lang="en-US" sz="1800" dirty="0">
              <a:solidFill>
                <a:schemeClr val="tx1"/>
              </a:solidFill>
              <a:latin typeface="Source Sans Pro"/>
              <a:ea typeface="Source Sans Pro"/>
              <a:cs typeface="Source Sans Pro"/>
              <a:sym typeface="Source Sans Pro"/>
            </a:endParaRPr>
          </a:p>
          <a:p>
            <a:pPr marL="0" lvl="0" indent="0" algn="l" rtl="0">
              <a:lnSpc>
                <a:spcPct val="150000"/>
              </a:lnSpc>
              <a:spcBef>
                <a:spcPts val="600"/>
              </a:spcBef>
              <a:spcAft>
                <a:spcPts val="0"/>
              </a:spcAft>
              <a:buNone/>
            </a:pPr>
            <a:r>
              <a:rPr lang="en-US" sz="1800" dirty="0">
                <a:solidFill>
                  <a:schemeClr val="tx1"/>
                </a:solidFill>
                <a:latin typeface="Source Sans Pro"/>
                <a:ea typeface="Source Sans Pro"/>
                <a:cs typeface="Source Sans Pro"/>
                <a:sym typeface="Source Sans Pro"/>
              </a:rPr>
              <a:t>ĐẶNG MINH CHÂU 		</a:t>
            </a:r>
            <a:r>
              <a:rPr lang="vi-VN" sz="1800" dirty="0">
                <a:solidFill>
                  <a:schemeClr val="tx1"/>
                </a:solidFill>
                <a:latin typeface="Source Sans Pro"/>
                <a:ea typeface="Source Sans Pro"/>
                <a:cs typeface="Source Sans Pro"/>
                <a:sym typeface="Source Sans Pro"/>
              </a:rPr>
              <a:t>20110445</a:t>
            </a:r>
            <a:endParaRPr lang="en-US" sz="1800" dirty="0">
              <a:solidFill>
                <a:schemeClr val="tx1"/>
              </a:solidFill>
              <a:latin typeface="Source Sans Pro"/>
              <a:ea typeface="Source Sans Pro"/>
              <a:cs typeface="Source Sans Pro"/>
              <a:sym typeface="Source Sans Pro"/>
            </a:endParaRPr>
          </a:p>
          <a:p>
            <a:pPr>
              <a:lnSpc>
                <a:spcPct val="150000"/>
              </a:lnSpc>
              <a:spcBef>
                <a:spcPts val="600"/>
              </a:spcBef>
            </a:pPr>
            <a:r>
              <a:rPr lang="en-US" sz="1800" dirty="0">
                <a:solidFill>
                  <a:schemeClr val="tx1"/>
                </a:solidFill>
                <a:latin typeface="Source Sans Pro"/>
                <a:ea typeface="Source Sans Pro"/>
                <a:cs typeface="Source Sans Pro"/>
                <a:sym typeface="Source Sans Pro"/>
              </a:rPr>
              <a:t>ĐẶNG QUỐC DUY		20110060</a:t>
            </a:r>
          </a:p>
          <a:p>
            <a:pPr marL="0" lvl="0" indent="0" algn="l" rtl="0">
              <a:spcBef>
                <a:spcPts val="600"/>
              </a:spcBef>
              <a:spcAft>
                <a:spcPts val="0"/>
              </a:spcAft>
              <a:buNone/>
            </a:pPr>
            <a:r>
              <a:rPr lang="en-US" sz="1800" dirty="0">
                <a:solidFill>
                  <a:schemeClr val="tx1"/>
                </a:solidFill>
                <a:latin typeface="Source Sans Pro"/>
                <a:ea typeface="Source Sans Pro"/>
                <a:cs typeface="Source Sans Pro"/>
                <a:sym typeface="Source Sans Pro"/>
              </a:rPr>
              <a:t>		</a:t>
            </a:r>
            <a:endParaRPr dirty="0">
              <a:solidFill>
                <a:srgbClr val="263238"/>
              </a:solidFill>
              <a:latin typeface="Source Sans Pro"/>
              <a:ea typeface="Source Sans Pro"/>
              <a:cs typeface="Source Sans Pro"/>
              <a:sym typeface="Source Sans Pro"/>
            </a:endParaRPr>
          </a:p>
          <a:p>
            <a:pPr marL="0" lvl="0" indent="0" algn="l" rtl="0">
              <a:spcBef>
                <a:spcPts val="600"/>
              </a:spcBef>
              <a:spcAft>
                <a:spcPts val="0"/>
              </a:spcAft>
              <a:buNone/>
            </a:pPr>
            <a:endParaRPr dirty="0">
              <a:solidFill>
                <a:srgbClr val="263238"/>
              </a:solidFill>
              <a:latin typeface="Source Sans Pro"/>
              <a:ea typeface="Source Sans Pro"/>
              <a:cs typeface="Source Sans Pro"/>
              <a:sym typeface="Source Sans Pro"/>
            </a:endParaRPr>
          </a:p>
        </p:txBody>
      </p:sp>
      <p:pic>
        <p:nvPicPr>
          <p:cNvPr id="3" name="Picture 2">
            <a:extLst>
              <a:ext uri="{FF2B5EF4-FFF2-40B4-BE49-F238E27FC236}">
                <a16:creationId xmlns:a16="http://schemas.microsoft.com/office/drawing/2014/main" id="{BDBA9C27-8D75-0757-620E-C6878ABA7CAB}"/>
              </a:ext>
            </a:extLst>
          </p:cNvPr>
          <p:cNvPicPr>
            <a:picLocks noChangeAspect="1"/>
          </p:cNvPicPr>
          <p:nvPr/>
        </p:nvPicPr>
        <p:blipFill>
          <a:blip r:embed="rId3"/>
          <a:stretch>
            <a:fillRect/>
          </a:stretch>
        </p:blipFill>
        <p:spPr>
          <a:xfrm>
            <a:off x="4085181" y="731707"/>
            <a:ext cx="5403595" cy="345523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415636" y="94818"/>
            <a:ext cx="5037528" cy="6128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Back-end</a:t>
            </a:r>
            <a:endParaRPr sz="2400" b="1" dirty="0"/>
          </a:p>
        </p:txBody>
      </p:sp>
      <p:sp>
        <p:nvSpPr>
          <p:cNvPr id="2" name="TextBox 1">
            <a:extLst>
              <a:ext uri="{FF2B5EF4-FFF2-40B4-BE49-F238E27FC236}">
                <a16:creationId xmlns:a16="http://schemas.microsoft.com/office/drawing/2014/main" id="{B4F0BA35-AF3F-B275-2AAB-3450549413E9}"/>
              </a:ext>
            </a:extLst>
          </p:cNvPr>
          <p:cNvSpPr txBox="1"/>
          <p:nvPr/>
        </p:nvSpPr>
        <p:spPr>
          <a:xfrm>
            <a:off x="415636" y="660953"/>
            <a:ext cx="3534272" cy="338554"/>
          </a:xfrm>
          <a:prstGeom prst="rect">
            <a:avLst/>
          </a:prstGeom>
          <a:noFill/>
        </p:spPr>
        <p:txBody>
          <a:bodyPr wrap="square" rtlCol="0">
            <a:spAutoFit/>
          </a:bodyPr>
          <a:lstStyle/>
          <a:p>
            <a:r>
              <a:rPr lang="vi-VN" sz="1600" b="1" dirty="0">
                <a:latin typeface="Source Sans Pro" panose="020B0503030403020204" pitchFamily="34" charset="0"/>
                <a:ea typeface="Source Sans Pro" panose="020B0503030403020204" pitchFamily="34" charset="0"/>
              </a:rPr>
              <a:t>Deploy website lên AWS S3 </a:t>
            </a:r>
            <a:endParaRPr lang="en-US" sz="1600" b="1" dirty="0">
              <a:latin typeface="Source Sans Pro" panose="020B0503030403020204" pitchFamily="34" charset="0"/>
              <a:ea typeface="Source Sans Pro" panose="020B0503030403020204" pitchFamily="34" charset="0"/>
            </a:endParaRPr>
          </a:p>
        </p:txBody>
      </p:sp>
      <p:pic>
        <p:nvPicPr>
          <p:cNvPr id="4" name="Picture 3">
            <a:extLst>
              <a:ext uri="{FF2B5EF4-FFF2-40B4-BE49-F238E27FC236}">
                <a16:creationId xmlns:a16="http://schemas.microsoft.com/office/drawing/2014/main" id="{9626B92F-2468-5955-F3AA-1A6CE95807C7}"/>
              </a:ext>
            </a:extLst>
          </p:cNvPr>
          <p:cNvPicPr>
            <a:picLocks noChangeAspect="1"/>
          </p:cNvPicPr>
          <p:nvPr/>
        </p:nvPicPr>
        <p:blipFill>
          <a:blip r:embed="rId3"/>
          <a:stretch>
            <a:fillRect/>
          </a:stretch>
        </p:blipFill>
        <p:spPr>
          <a:xfrm>
            <a:off x="290717" y="999508"/>
            <a:ext cx="8493520" cy="3120562"/>
          </a:xfrm>
          <a:prstGeom prst="rect">
            <a:avLst/>
          </a:prstGeom>
        </p:spPr>
      </p:pic>
      <p:sp>
        <p:nvSpPr>
          <p:cNvPr id="7" name="TextBox 6">
            <a:extLst>
              <a:ext uri="{FF2B5EF4-FFF2-40B4-BE49-F238E27FC236}">
                <a16:creationId xmlns:a16="http://schemas.microsoft.com/office/drawing/2014/main" id="{BFFD42F5-9C0C-4177-EC2D-AE08E561B669}"/>
              </a:ext>
            </a:extLst>
          </p:cNvPr>
          <p:cNvSpPr txBox="1"/>
          <p:nvPr/>
        </p:nvSpPr>
        <p:spPr>
          <a:xfrm>
            <a:off x="290717" y="4292008"/>
            <a:ext cx="7998843" cy="584775"/>
          </a:xfrm>
          <a:prstGeom prst="rect">
            <a:avLst/>
          </a:prstGeom>
          <a:noFill/>
        </p:spPr>
        <p:txBody>
          <a:bodyPr wrap="square" rtlCol="0">
            <a:spAutoFit/>
          </a:bodyPr>
          <a:lstStyle/>
          <a:p>
            <a:pPr algn="just"/>
            <a:r>
              <a:rPr lang="vi-VN" sz="1600" dirty="0">
                <a:latin typeface="Source Sans Pro" panose="020B0503030403020204" pitchFamily="34" charset="0"/>
                <a:ea typeface="Source Sans Pro" panose="020B0503030403020204" pitchFamily="34" charset="0"/>
              </a:rPr>
              <a:t>1. Chạy "npm run build" trong project web. Một thư mục </a:t>
            </a:r>
            <a:r>
              <a:rPr lang="vi-VN" sz="1600" b="1" dirty="0">
                <a:latin typeface="Source Sans Pro" panose="020B0503030403020204" pitchFamily="34" charset="0"/>
                <a:ea typeface="Source Sans Pro" panose="020B0503030403020204" pitchFamily="34" charset="0"/>
              </a:rPr>
              <a:t>build/ </a:t>
            </a:r>
            <a:r>
              <a:rPr lang="vi-VN" sz="1600" dirty="0">
                <a:latin typeface="Source Sans Pro" panose="020B0503030403020204" pitchFamily="34" charset="0"/>
                <a:ea typeface="Source Sans Pro" panose="020B0503030403020204" pitchFamily="34" charset="0"/>
              </a:rPr>
              <a:t>với các file static được tạo ra sẽ được dùng  để deploy lên S3.</a:t>
            </a:r>
            <a:endParaRPr lang="en-US" sz="16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270708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TextBox 1">
            <a:extLst>
              <a:ext uri="{FF2B5EF4-FFF2-40B4-BE49-F238E27FC236}">
                <a16:creationId xmlns:a16="http://schemas.microsoft.com/office/drawing/2014/main" id="{B4F0BA35-AF3F-B275-2AAB-3450549413E9}"/>
              </a:ext>
            </a:extLst>
          </p:cNvPr>
          <p:cNvSpPr txBox="1"/>
          <p:nvPr/>
        </p:nvSpPr>
        <p:spPr>
          <a:xfrm>
            <a:off x="228259" y="263714"/>
            <a:ext cx="3534272" cy="338554"/>
          </a:xfrm>
          <a:prstGeom prst="rect">
            <a:avLst/>
          </a:prstGeom>
          <a:noFill/>
        </p:spPr>
        <p:txBody>
          <a:bodyPr wrap="square" rtlCol="0">
            <a:spAutoFit/>
          </a:bodyPr>
          <a:lstStyle/>
          <a:p>
            <a:r>
              <a:rPr lang="vi-VN" sz="1600" b="1" dirty="0">
                <a:latin typeface="Source Sans Pro" panose="020B0503030403020204" pitchFamily="34" charset="0"/>
                <a:ea typeface="Source Sans Pro" panose="020B0503030403020204" pitchFamily="34" charset="0"/>
              </a:rPr>
              <a:t>Deploy website lên AWS S3 </a:t>
            </a:r>
            <a:endParaRPr lang="en-US" sz="1600" b="1" dirty="0">
              <a:latin typeface="Source Sans Pro" panose="020B0503030403020204" pitchFamily="34" charset="0"/>
              <a:ea typeface="Source Sans Pro" panose="020B0503030403020204" pitchFamily="34" charset="0"/>
            </a:endParaRPr>
          </a:p>
        </p:txBody>
      </p:sp>
      <p:sp>
        <p:nvSpPr>
          <p:cNvPr id="7" name="TextBox 6">
            <a:extLst>
              <a:ext uri="{FF2B5EF4-FFF2-40B4-BE49-F238E27FC236}">
                <a16:creationId xmlns:a16="http://schemas.microsoft.com/office/drawing/2014/main" id="{BFFD42F5-9C0C-4177-EC2D-AE08E561B669}"/>
              </a:ext>
            </a:extLst>
          </p:cNvPr>
          <p:cNvSpPr txBox="1"/>
          <p:nvPr/>
        </p:nvSpPr>
        <p:spPr>
          <a:xfrm>
            <a:off x="6348372" y="1613366"/>
            <a:ext cx="2647356" cy="1077218"/>
          </a:xfrm>
          <a:prstGeom prst="rect">
            <a:avLst/>
          </a:prstGeom>
          <a:noFill/>
        </p:spPr>
        <p:txBody>
          <a:bodyPr wrap="square" rtlCol="0">
            <a:spAutoFit/>
          </a:bodyPr>
          <a:lstStyle/>
          <a:p>
            <a:pPr algn="just"/>
            <a:r>
              <a:rPr lang="vi-VN" sz="1600" dirty="0">
                <a:latin typeface="Source Sans Pro" panose="020B0503030403020204" pitchFamily="34" charset="0"/>
                <a:ea typeface="Source Sans Pro" panose="020B0503030403020204" pitchFamily="34" charset="0"/>
              </a:rPr>
              <a:t>2. Upload thư mục </a:t>
            </a:r>
            <a:r>
              <a:rPr lang="vi-VN" sz="1600" b="1" dirty="0">
                <a:latin typeface="Source Sans Pro" panose="020B0503030403020204" pitchFamily="34" charset="0"/>
                <a:ea typeface="Source Sans Pro" panose="020B0503030403020204" pitchFamily="34" charset="0"/>
              </a:rPr>
              <a:t>build/</a:t>
            </a:r>
            <a:r>
              <a:rPr lang="vi-VN" sz="1600" dirty="0">
                <a:latin typeface="Source Sans Pro" panose="020B0503030403020204" pitchFamily="34" charset="0"/>
                <a:ea typeface="Source Sans Pro" panose="020B0503030403020204" pitchFamily="34" charset="0"/>
              </a:rPr>
              <a:t> lên một bucket của S3 với Static Website Hosting đã được cài đặt.</a:t>
            </a:r>
            <a:endParaRPr lang="en-US" sz="1600" dirty="0">
              <a:latin typeface="Source Sans Pro" panose="020B0503030403020204" pitchFamily="34" charset="0"/>
              <a:ea typeface="Source Sans Pro" panose="020B0503030403020204" pitchFamily="34" charset="0"/>
            </a:endParaRPr>
          </a:p>
        </p:txBody>
      </p:sp>
      <p:pic>
        <p:nvPicPr>
          <p:cNvPr id="5" name="Picture 4">
            <a:extLst>
              <a:ext uri="{FF2B5EF4-FFF2-40B4-BE49-F238E27FC236}">
                <a16:creationId xmlns:a16="http://schemas.microsoft.com/office/drawing/2014/main" id="{F9EFE201-B061-3ED0-F369-448CA3D3F66C}"/>
              </a:ext>
            </a:extLst>
          </p:cNvPr>
          <p:cNvPicPr>
            <a:picLocks noChangeAspect="1"/>
          </p:cNvPicPr>
          <p:nvPr/>
        </p:nvPicPr>
        <p:blipFill>
          <a:blip r:embed="rId3"/>
          <a:stretch>
            <a:fillRect/>
          </a:stretch>
        </p:blipFill>
        <p:spPr>
          <a:xfrm>
            <a:off x="148272" y="654734"/>
            <a:ext cx="6200100" cy="4374466"/>
          </a:xfrm>
          <a:prstGeom prst="rect">
            <a:avLst/>
          </a:prstGeom>
        </p:spPr>
      </p:pic>
    </p:spTree>
    <p:extLst>
      <p:ext uri="{BB962C8B-B14F-4D97-AF65-F5344CB8AC3E}">
        <p14:creationId xmlns:p14="http://schemas.microsoft.com/office/powerpoint/2010/main" val="113735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5" name="Picture 4">
            <a:extLst>
              <a:ext uri="{FF2B5EF4-FFF2-40B4-BE49-F238E27FC236}">
                <a16:creationId xmlns:a16="http://schemas.microsoft.com/office/drawing/2014/main" id="{F9EFE201-B061-3ED0-F369-448CA3D3F66C}"/>
              </a:ext>
            </a:extLst>
          </p:cNvPr>
          <p:cNvPicPr>
            <a:picLocks noChangeAspect="1"/>
          </p:cNvPicPr>
          <p:nvPr/>
        </p:nvPicPr>
        <p:blipFill>
          <a:blip r:embed="rId3"/>
          <a:stretch>
            <a:fillRect/>
          </a:stretch>
        </p:blipFill>
        <p:spPr>
          <a:xfrm>
            <a:off x="26684" y="452854"/>
            <a:ext cx="9070679" cy="4374466"/>
          </a:xfrm>
          <a:prstGeom prst="rect">
            <a:avLst/>
          </a:prstGeom>
        </p:spPr>
      </p:pic>
      <p:sp>
        <p:nvSpPr>
          <p:cNvPr id="2" name="TextBox 1">
            <a:extLst>
              <a:ext uri="{FF2B5EF4-FFF2-40B4-BE49-F238E27FC236}">
                <a16:creationId xmlns:a16="http://schemas.microsoft.com/office/drawing/2014/main" id="{B4F0BA35-AF3F-B275-2AAB-3450549413E9}"/>
              </a:ext>
            </a:extLst>
          </p:cNvPr>
          <p:cNvSpPr txBox="1"/>
          <p:nvPr/>
        </p:nvSpPr>
        <p:spPr>
          <a:xfrm>
            <a:off x="220764" y="114300"/>
            <a:ext cx="3534272" cy="338554"/>
          </a:xfrm>
          <a:prstGeom prst="rect">
            <a:avLst/>
          </a:prstGeom>
          <a:noFill/>
        </p:spPr>
        <p:txBody>
          <a:bodyPr wrap="square" rtlCol="0">
            <a:spAutoFit/>
          </a:bodyPr>
          <a:lstStyle/>
          <a:p>
            <a:r>
              <a:rPr lang="vi-VN" sz="1600" b="1" dirty="0">
                <a:latin typeface="Source Sans Pro" panose="020B0503030403020204" pitchFamily="34" charset="0"/>
                <a:ea typeface="Source Sans Pro" panose="020B0503030403020204" pitchFamily="34" charset="0"/>
              </a:rPr>
              <a:t>Deploy website lên AWS S3 </a:t>
            </a:r>
            <a:endParaRPr lang="en-US" sz="1600" b="1" dirty="0">
              <a:latin typeface="Source Sans Pro" panose="020B0503030403020204" pitchFamily="34" charset="0"/>
              <a:ea typeface="Source Sans Pro" panose="020B0503030403020204" pitchFamily="34" charset="0"/>
            </a:endParaRPr>
          </a:p>
        </p:txBody>
      </p:sp>
      <p:sp>
        <p:nvSpPr>
          <p:cNvPr id="7" name="TextBox 6">
            <a:extLst>
              <a:ext uri="{FF2B5EF4-FFF2-40B4-BE49-F238E27FC236}">
                <a16:creationId xmlns:a16="http://schemas.microsoft.com/office/drawing/2014/main" id="{BFFD42F5-9C0C-4177-EC2D-AE08E561B669}"/>
              </a:ext>
            </a:extLst>
          </p:cNvPr>
          <p:cNvSpPr txBox="1"/>
          <p:nvPr/>
        </p:nvSpPr>
        <p:spPr>
          <a:xfrm>
            <a:off x="5673777" y="1673327"/>
            <a:ext cx="3290341" cy="1569660"/>
          </a:xfrm>
          <a:prstGeom prst="rect">
            <a:avLst/>
          </a:prstGeom>
          <a:noFill/>
        </p:spPr>
        <p:txBody>
          <a:bodyPr wrap="square" rtlCol="0">
            <a:spAutoFit/>
          </a:bodyPr>
          <a:lstStyle/>
          <a:p>
            <a:pPr algn="just"/>
            <a:r>
              <a:rPr lang="vi-VN" sz="1600" dirty="0">
                <a:latin typeface="Source Sans Pro" panose="020B0503030403020204" pitchFamily="34" charset="0"/>
                <a:ea typeface="Source Sans Pro" panose="020B0503030403020204" pitchFamily="34" charset="0"/>
              </a:rPr>
              <a:t>Đường dẫn của index.html cần deploy lúc này ở trong </a:t>
            </a:r>
            <a:r>
              <a:rPr lang="vi-VN" sz="1600" b="1" dirty="0">
                <a:latin typeface="Source Sans Pro" panose="020B0503030403020204" pitchFamily="34" charset="0"/>
                <a:ea typeface="Source Sans Pro" panose="020B0503030403020204" pitchFamily="34" charset="0"/>
              </a:rPr>
              <a:t>s3://bucket/build</a:t>
            </a:r>
            <a:r>
              <a:rPr lang="vi-VN" sz="1600" dirty="0">
                <a:latin typeface="Source Sans Pro" panose="020B0503030403020204" pitchFamily="34" charset="0"/>
                <a:ea typeface="Source Sans Pro" panose="020B0503030403020204" pitchFamily="34" charset="0"/>
              </a:rPr>
              <a:t>, cần chuyển về </a:t>
            </a:r>
            <a:r>
              <a:rPr lang="vi-VN" sz="1600" b="1" dirty="0">
                <a:latin typeface="Source Sans Pro" panose="020B0503030403020204" pitchFamily="34" charset="0"/>
                <a:ea typeface="Source Sans Pro" panose="020B0503030403020204" pitchFamily="34" charset="0"/>
              </a:rPr>
              <a:t>s3://bucket/ </a:t>
            </a:r>
            <a:r>
              <a:rPr lang="vi-VN" sz="1600" dirty="0">
                <a:latin typeface="Source Sans Pro" panose="020B0503030403020204" pitchFamily="34" charset="0"/>
                <a:ea typeface="Source Sans Pro" panose="020B0503030403020204" pitchFamily="34" charset="0"/>
              </a:rPr>
              <a:t>để phù hợp với đường dẫn index.html trong cài đặt của Static Web Hosting.</a:t>
            </a:r>
            <a:endParaRPr lang="en-US" sz="16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662660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TextBox 1">
            <a:extLst>
              <a:ext uri="{FF2B5EF4-FFF2-40B4-BE49-F238E27FC236}">
                <a16:creationId xmlns:a16="http://schemas.microsoft.com/office/drawing/2014/main" id="{B4F0BA35-AF3F-B275-2AAB-3450549413E9}"/>
              </a:ext>
            </a:extLst>
          </p:cNvPr>
          <p:cNvSpPr txBox="1"/>
          <p:nvPr/>
        </p:nvSpPr>
        <p:spPr>
          <a:xfrm>
            <a:off x="220764" y="114300"/>
            <a:ext cx="3534272" cy="338554"/>
          </a:xfrm>
          <a:prstGeom prst="rect">
            <a:avLst/>
          </a:prstGeom>
          <a:noFill/>
        </p:spPr>
        <p:txBody>
          <a:bodyPr wrap="square" rtlCol="0">
            <a:spAutoFit/>
          </a:bodyPr>
          <a:lstStyle/>
          <a:p>
            <a:r>
              <a:rPr lang="vi-VN" sz="1600" b="1" dirty="0">
                <a:latin typeface="Source Sans Pro" panose="020B0503030403020204" pitchFamily="34" charset="0"/>
                <a:ea typeface="Source Sans Pro" panose="020B0503030403020204" pitchFamily="34" charset="0"/>
              </a:rPr>
              <a:t>Deploy website lên AWS S3 </a:t>
            </a:r>
            <a:endParaRPr lang="en-US" sz="1600" b="1" dirty="0">
              <a:latin typeface="Source Sans Pro" panose="020B0503030403020204" pitchFamily="34" charset="0"/>
              <a:ea typeface="Source Sans Pro" panose="020B0503030403020204" pitchFamily="34" charset="0"/>
            </a:endParaRPr>
          </a:p>
        </p:txBody>
      </p:sp>
      <p:sp>
        <p:nvSpPr>
          <p:cNvPr id="7" name="TextBox 6">
            <a:extLst>
              <a:ext uri="{FF2B5EF4-FFF2-40B4-BE49-F238E27FC236}">
                <a16:creationId xmlns:a16="http://schemas.microsoft.com/office/drawing/2014/main" id="{BFFD42F5-9C0C-4177-EC2D-AE08E561B669}"/>
              </a:ext>
            </a:extLst>
          </p:cNvPr>
          <p:cNvSpPr txBox="1"/>
          <p:nvPr/>
        </p:nvSpPr>
        <p:spPr>
          <a:xfrm>
            <a:off x="644576" y="4463460"/>
            <a:ext cx="7435122" cy="338554"/>
          </a:xfrm>
          <a:prstGeom prst="rect">
            <a:avLst/>
          </a:prstGeom>
          <a:noFill/>
        </p:spPr>
        <p:txBody>
          <a:bodyPr wrap="square" rtlCol="0">
            <a:spAutoFit/>
          </a:bodyPr>
          <a:lstStyle/>
          <a:p>
            <a:pPr algn="just"/>
            <a:r>
              <a:rPr lang="en-US" sz="1600" dirty="0">
                <a:latin typeface="Source Sans Pro" panose="020B0503030403020204" pitchFamily="34" charset="0"/>
                <a:ea typeface="Source Sans Pro" panose="020B0503030403020204" pitchFamily="34" charset="0"/>
              </a:rPr>
              <a:t> </a:t>
            </a:r>
            <a:r>
              <a:rPr lang="vi-VN" sz="1600" dirty="0">
                <a:latin typeface="Source Sans Pro" panose="020B0503030403020204" pitchFamily="34" charset="0"/>
                <a:ea typeface="Source Sans Pro" panose="020B0503030403020204" pitchFamily="34" charset="0"/>
              </a:rPr>
              <a:t>3. Chọ</a:t>
            </a:r>
            <a:r>
              <a:rPr lang="en-US" sz="1600" dirty="0">
                <a:latin typeface="Source Sans Pro" panose="020B0503030403020204" pitchFamily="34" charset="0"/>
                <a:ea typeface="Source Sans Pro" panose="020B0503030403020204" pitchFamily="34" charset="0"/>
              </a:rPr>
              <a:t>n </a:t>
            </a:r>
            <a:r>
              <a:rPr lang="vi-VN" sz="1600" dirty="0">
                <a:latin typeface="Source Sans Pro" panose="020B0503030403020204" pitchFamily="34" charset="0"/>
                <a:ea typeface="Source Sans Pro" panose="020B0503030403020204" pitchFamily="34" charset="0"/>
              </a:rPr>
              <a:t>thư</a:t>
            </a:r>
            <a:r>
              <a:rPr lang="en-US" sz="1600" dirty="0">
                <a:latin typeface="Source Sans Pro" panose="020B0503030403020204" pitchFamily="34" charset="0"/>
                <a:ea typeface="Source Sans Pro" panose="020B0503030403020204" pitchFamily="34" charset="0"/>
              </a:rPr>
              <a:t> </a:t>
            </a:r>
            <a:r>
              <a:rPr lang="vi-VN" sz="1600" dirty="0">
                <a:latin typeface="Source Sans Pro" panose="020B0503030403020204" pitchFamily="34" charset="0"/>
                <a:ea typeface="Source Sans Pro" panose="020B0503030403020204" pitchFamily="34" charset="0"/>
              </a:rPr>
              <a:t>mụ</a:t>
            </a:r>
            <a:r>
              <a:rPr lang="en-US" sz="1600" dirty="0">
                <a:latin typeface="Source Sans Pro" panose="020B0503030403020204" pitchFamily="34" charset="0"/>
                <a:ea typeface="Source Sans Pro" panose="020B0503030403020204" pitchFamily="34" charset="0"/>
              </a:rPr>
              <a:t>c </a:t>
            </a:r>
            <a:r>
              <a:rPr lang="en-US" sz="1600" b="1" dirty="0">
                <a:latin typeface="Source Sans Pro" panose="020B0503030403020204" pitchFamily="34" charset="0"/>
                <a:ea typeface="Source Sans Pro" panose="020B0503030403020204" pitchFamily="34" charset="0"/>
              </a:rPr>
              <a:t>build/</a:t>
            </a:r>
            <a:r>
              <a:rPr lang="en-US" sz="1600" dirty="0">
                <a:latin typeface="Source Sans Pro" panose="020B0503030403020204" pitchFamily="34" charset="0"/>
                <a:ea typeface="Source Sans Pro" panose="020B0503030403020204" pitchFamily="34" charset="0"/>
              </a:rPr>
              <a:t>, </a:t>
            </a:r>
            <a:r>
              <a:rPr lang="vi-VN" sz="1600" dirty="0">
                <a:latin typeface="Source Sans Pro" panose="020B0503030403020204" pitchFamily="34" charset="0"/>
                <a:ea typeface="Source Sans Pro" panose="020B0503030403020204" pitchFamily="34" charset="0"/>
              </a:rPr>
              <a:t>chọ</a:t>
            </a:r>
            <a:r>
              <a:rPr lang="en-US" sz="1600" dirty="0">
                <a:latin typeface="Source Sans Pro" panose="020B0503030403020204" pitchFamily="34" charset="0"/>
                <a:ea typeface="Source Sans Pro" panose="020B0503030403020204" pitchFamily="34" charset="0"/>
              </a:rPr>
              <a:t>n </a:t>
            </a:r>
            <a:r>
              <a:rPr lang="vi-VN" sz="1600" dirty="0">
                <a:latin typeface="Source Sans Pro" panose="020B0503030403020204" pitchFamily="34" charset="0"/>
                <a:ea typeface="Source Sans Pro" panose="020B0503030403020204" pitchFamily="34" charset="0"/>
              </a:rPr>
              <a:t>tòa</a:t>
            </a:r>
            <a:r>
              <a:rPr lang="en-US" sz="1600" dirty="0">
                <a:latin typeface="Source Sans Pro" panose="020B0503030403020204" pitchFamily="34" charset="0"/>
                <a:ea typeface="Source Sans Pro" panose="020B0503030403020204" pitchFamily="34" charset="0"/>
              </a:rPr>
              <a:t>n </a:t>
            </a:r>
            <a:r>
              <a:rPr lang="vi-VN" sz="1600" dirty="0">
                <a:latin typeface="Source Sans Pro" panose="020B0503030403020204" pitchFamily="34" charset="0"/>
                <a:ea typeface="Source Sans Pro" panose="020B0503030403020204" pitchFamily="34" charset="0"/>
              </a:rPr>
              <a:t>bộ</a:t>
            </a:r>
            <a:r>
              <a:rPr lang="en-US" sz="1600" dirty="0">
                <a:latin typeface="Source Sans Pro" panose="020B0503030403020204" pitchFamily="34" charset="0"/>
                <a:ea typeface="Source Sans Pro" panose="020B0503030403020204" pitchFamily="34" charset="0"/>
              </a:rPr>
              <a:t> file </a:t>
            </a:r>
            <a:r>
              <a:rPr lang="en-US" sz="1600" dirty="0" err="1">
                <a:latin typeface="Source Sans Pro" panose="020B0503030403020204" pitchFamily="34" charset="0"/>
                <a:ea typeface="Source Sans Pro" panose="020B0503030403020204" pitchFamily="34" charset="0"/>
              </a:rPr>
              <a:t>trong</a:t>
            </a:r>
            <a:r>
              <a:rPr lang="en-US" sz="1600" dirty="0">
                <a:latin typeface="Source Sans Pro" panose="020B0503030403020204" pitchFamily="34" charset="0"/>
                <a:ea typeface="Source Sans Pro" panose="020B0503030403020204" pitchFamily="34" charset="0"/>
              </a:rPr>
              <a:t> </a:t>
            </a:r>
            <a:r>
              <a:rPr lang="vi-VN" sz="1600" dirty="0">
                <a:latin typeface="Source Sans Pro" panose="020B0503030403020204" pitchFamily="34" charset="0"/>
                <a:ea typeface="Source Sans Pro" panose="020B0503030403020204" pitchFamily="34" charset="0"/>
              </a:rPr>
              <a:t>thư</a:t>
            </a:r>
            <a:r>
              <a:rPr lang="en-US" sz="1600" dirty="0">
                <a:latin typeface="Source Sans Pro" panose="020B0503030403020204" pitchFamily="34" charset="0"/>
                <a:ea typeface="Source Sans Pro" panose="020B0503030403020204" pitchFamily="34" charset="0"/>
              </a:rPr>
              <a:t> </a:t>
            </a:r>
            <a:r>
              <a:rPr lang="vi-VN" sz="1600" dirty="0">
                <a:latin typeface="Source Sans Pro" panose="020B0503030403020204" pitchFamily="34" charset="0"/>
                <a:ea typeface="Source Sans Pro" panose="020B0503030403020204" pitchFamily="34" charset="0"/>
              </a:rPr>
              <a:t>mục</a:t>
            </a:r>
            <a:r>
              <a:rPr lang="en-US" sz="1600" dirty="0">
                <a:latin typeface="Source Sans Pro" panose="020B0503030403020204" pitchFamily="34" charset="0"/>
                <a:ea typeface="Source Sans Pro" panose="020B0503030403020204" pitchFamily="34" charset="0"/>
              </a:rPr>
              <a:t> </a:t>
            </a:r>
            <a:r>
              <a:rPr lang="vi-VN" sz="1600" dirty="0">
                <a:latin typeface="Source Sans Pro" panose="020B0503030403020204" pitchFamily="34" charset="0"/>
                <a:ea typeface="Source Sans Pro" panose="020B0503030403020204" pitchFamily="34" charset="0"/>
              </a:rPr>
              <a:t>và chọn</a:t>
            </a:r>
            <a:r>
              <a:rPr lang="en-US" sz="1600" dirty="0">
                <a:latin typeface="Source Sans Pro" panose="020B0503030403020204" pitchFamily="34" charset="0"/>
                <a:ea typeface="Source Sans Pro" panose="020B0503030403020204" pitchFamily="34" charset="0"/>
              </a:rPr>
              <a:t> Action &gt; Move.</a:t>
            </a:r>
          </a:p>
        </p:txBody>
      </p:sp>
      <p:pic>
        <p:nvPicPr>
          <p:cNvPr id="4" name="Picture 3">
            <a:extLst>
              <a:ext uri="{FF2B5EF4-FFF2-40B4-BE49-F238E27FC236}">
                <a16:creationId xmlns:a16="http://schemas.microsoft.com/office/drawing/2014/main" id="{CD6D993E-4057-A1EC-2FA6-79DCB432E084}"/>
              </a:ext>
            </a:extLst>
          </p:cNvPr>
          <p:cNvPicPr>
            <a:picLocks noChangeAspect="1"/>
          </p:cNvPicPr>
          <p:nvPr/>
        </p:nvPicPr>
        <p:blipFill>
          <a:blip r:embed="rId3"/>
          <a:stretch>
            <a:fillRect/>
          </a:stretch>
        </p:blipFill>
        <p:spPr>
          <a:xfrm>
            <a:off x="220764" y="545554"/>
            <a:ext cx="7697449" cy="3825206"/>
          </a:xfrm>
          <a:prstGeom prst="rect">
            <a:avLst/>
          </a:prstGeom>
        </p:spPr>
      </p:pic>
    </p:spTree>
    <p:extLst>
      <p:ext uri="{BB962C8B-B14F-4D97-AF65-F5344CB8AC3E}">
        <p14:creationId xmlns:p14="http://schemas.microsoft.com/office/powerpoint/2010/main" val="2205755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TextBox 1">
            <a:extLst>
              <a:ext uri="{FF2B5EF4-FFF2-40B4-BE49-F238E27FC236}">
                <a16:creationId xmlns:a16="http://schemas.microsoft.com/office/drawing/2014/main" id="{B4F0BA35-AF3F-B275-2AAB-3450549413E9}"/>
              </a:ext>
            </a:extLst>
          </p:cNvPr>
          <p:cNvSpPr txBox="1"/>
          <p:nvPr/>
        </p:nvSpPr>
        <p:spPr>
          <a:xfrm>
            <a:off x="220764" y="114300"/>
            <a:ext cx="3534272" cy="338554"/>
          </a:xfrm>
          <a:prstGeom prst="rect">
            <a:avLst/>
          </a:prstGeom>
          <a:noFill/>
        </p:spPr>
        <p:txBody>
          <a:bodyPr wrap="square" rtlCol="0">
            <a:spAutoFit/>
          </a:bodyPr>
          <a:lstStyle/>
          <a:p>
            <a:r>
              <a:rPr lang="vi-VN" sz="1600" b="1" dirty="0">
                <a:latin typeface="Source Sans Pro" panose="020B0503030403020204" pitchFamily="34" charset="0"/>
                <a:ea typeface="Source Sans Pro" panose="020B0503030403020204" pitchFamily="34" charset="0"/>
              </a:rPr>
              <a:t>Deploy website lên AWS S3 </a:t>
            </a:r>
            <a:endParaRPr lang="en-US" sz="1600" b="1" dirty="0">
              <a:latin typeface="Source Sans Pro" panose="020B0503030403020204" pitchFamily="34" charset="0"/>
              <a:ea typeface="Source Sans Pro" panose="020B0503030403020204" pitchFamily="34" charset="0"/>
            </a:endParaRPr>
          </a:p>
        </p:txBody>
      </p:sp>
      <p:sp>
        <p:nvSpPr>
          <p:cNvPr id="7" name="TextBox 6">
            <a:extLst>
              <a:ext uri="{FF2B5EF4-FFF2-40B4-BE49-F238E27FC236}">
                <a16:creationId xmlns:a16="http://schemas.microsoft.com/office/drawing/2014/main" id="{BFFD42F5-9C0C-4177-EC2D-AE08E561B669}"/>
              </a:ext>
            </a:extLst>
          </p:cNvPr>
          <p:cNvSpPr txBox="1"/>
          <p:nvPr/>
        </p:nvSpPr>
        <p:spPr>
          <a:xfrm>
            <a:off x="344775" y="4244948"/>
            <a:ext cx="8222104" cy="584775"/>
          </a:xfrm>
          <a:prstGeom prst="rect">
            <a:avLst/>
          </a:prstGeom>
          <a:noFill/>
        </p:spPr>
        <p:txBody>
          <a:bodyPr wrap="square" rtlCol="0">
            <a:spAutoFit/>
          </a:bodyPr>
          <a:lstStyle/>
          <a:p>
            <a:pPr algn="just"/>
            <a:r>
              <a:rPr lang="en-US" sz="1600" dirty="0">
                <a:latin typeface="Source Sans Pro" panose="020B0503030403020204" pitchFamily="34" charset="0"/>
                <a:ea typeface="Source Sans Pro" panose="020B0503030403020204" pitchFamily="34" charset="0"/>
              </a:rPr>
              <a:t>4. </a:t>
            </a:r>
            <a:r>
              <a:rPr lang="vi-VN" sz="1600" dirty="0">
                <a:latin typeface="Source Sans Pro" panose="020B0503030403020204" pitchFamily="34" charset="0"/>
                <a:ea typeface="Source Sans Pro" panose="020B0503030403020204" pitchFamily="34" charset="0"/>
              </a:rPr>
              <a:t>Nhậ</a:t>
            </a:r>
            <a:r>
              <a:rPr lang="en-US" sz="1600" dirty="0">
                <a:latin typeface="Source Sans Pro" panose="020B0503030403020204" pitchFamily="34" charset="0"/>
                <a:ea typeface="Source Sans Pro" panose="020B0503030403020204" pitchFamily="34" charset="0"/>
              </a:rPr>
              <a:t>p </a:t>
            </a:r>
            <a:r>
              <a:rPr lang="vi-VN" sz="1600" dirty="0">
                <a:latin typeface="Source Sans Pro" panose="020B0503030403020204" pitchFamily="34" charset="0"/>
                <a:ea typeface="Source Sans Pro" panose="020B0503030403020204" pitchFamily="34" charset="0"/>
              </a:rPr>
              <a:t>đườ</a:t>
            </a:r>
            <a:r>
              <a:rPr lang="en-US" sz="1600" dirty="0">
                <a:latin typeface="Source Sans Pro" panose="020B0503030403020204" pitchFamily="34" charset="0"/>
                <a:ea typeface="Source Sans Pro" panose="020B0503030403020204" pitchFamily="34" charset="0"/>
              </a:rPr>
              <a:t>ng </a:t>
            </a:r>
            <a:r>
              <a:rPr lang="vi-VN" sz="1600" dirty="0">
                <a:latin typeface="Source Sans Pro" panose="020B0503030403020204" pitchFamily="34" charset="0"/>
                <a:ea typeface="Source Sans Pro" panose="020B0503030403020204" pitchFamily="34" charset="0"/>
              </a:rPr>
              <a:t>dẫ</a:t>
            </a:r>
            <a:r>
              <a:rPr lang="en-US" sz="1600" dirty="0">
                <a:latin typeface="Source Sans Pro" panose="020B0503030403020204" pitchFamily="34" charset="0"/>
                <a:ea typeface="Source Sans Pro" panose="020B0503030403020204" pitchFamily="34" charset="0"/>
              </a:rPr>
              <a:t>n Destination </a:t>
            </a:r>
            <a:r>
              <a:rPr lang="vi-VN" sz="1600" dirty="0">
                <a:latin typeface="Source Sans Pro" panose="020B0503030403020204" pitchFamily="34" charset="0"/>
                <a:ea typeface="Source Sans Pro" panose="020B0503030403020204" pitchFamily="34" charset="0"/>
              </a:rPr>
              <a:t>là</a:t>
            </a:r>
            <a:r>
              <a:rPr lang="en-US" sz="1600" dirty="0">
                <a:latin typeface="Source Sans Pro" panose="020B0503030403020204" pitchFamily="34" charset="0"/>
                <a:ea typeface="Source Sans Pro" panose="020B0503030403020204" pitchFamily="34" charset="0"/>
              </a:rPr>
              <a:t> </a:t>
            </a:r>
            <a:r>
              <a:rPr lang="en-US" sz="1600" b="1" dirty="0">
                <a:latin typeface="Source Sans Pro" panose="020B0503030403020204" pitchFamily="34" charset="0"/>
                <a:ea typeface="Source Sans Pro" panose="020B0503030403020204" pitchFamily="34" charset="0"/>
              </a:rPr>
              <a:t>s3://{bucket_name}/ </a:t>
            </a:r>
            <a:r>
              <a:rPr lang="vi-VN" sz="1600" dirty="0">
                <a:latin typeface="Source Sans Pro" panose="020B0503030403020204" pitchFamily="34" charset="0"/>
                <a:ea typeface="Source Sans Pro" panose="020B0503030403020204" pitchFamily="34" charset="0"/>
              </a:rPr>
              <a:t>để</a:t>
            </a:r>
            <a:r>
              <a:rPr lang="en-US" sz="1600" dirty="0">
                <a:latin typeface="Source Sans Pro" panose="020B0503030403020204" pitchFamily="34" charset="0"/>
                <a:ea typeface="Source Sans Pro" panose="020B0503030403020204" pitchFamily="34" charset="0"/>
              </a:rPr>
              <a:t> di </a:t>
            </a:r>
            <a:r>
              <a:rPr lang="vi-VN" sz="1600" dirty="0">
                <a:latin typeface="Source Sans Pro" panose="020B0503030403020204" pitchFamily="34" charset="0"/>
                <a:ea typeface="Source Sans Pro" panose="020B0503030403020204" pitchFamily="34" charset="0"/>
              </a:rPr>
              <a:t>chuyể</a:t>
            </a:r>
            <a:r>
              <a:rPr lang="en-US" sz="1600" dirty="0">
                <a:latin typeface="Source Sans Pro" panose="020B0503030403020204" pitchFamily="34" charset="0"/>
                <a:ea typeface="Source Sans Pro" panose="020B0503030403020204" pitchFamily="34" charset="0"/>
              </a:rPr>
              <a:t>n </a:t>
            </a:r>
            <a:r>
              <a:rPr lang="vi-VN" sz="1600" dirty="0">
                <a:latin typeface="Source Sans Pro" panose="020B0503030403020204" pitchFamily="34" charset="0"/>
                <a:ea typeface="Source Sans Pro" panose="020B0503030403020204" pitchFamily="34" charset="0"/>
              </a:rPr>
              <a:t>tòa</a:t>
            </a:r>
            <a:r>
              <a:rPr lang="en-US" sz="1600" dirty="0">
                <a:latin typeface="Source Sans Pro" panose="020B0503030403020204" pitchFamily="34" charset="0"/>
                <a:ea typeface="Source Sans Pro" panose="020B0503030403020204" pitchFamily="34" charset="0"/>
              </a:rPr>
              <a:t>n </a:t>
            </a:r>
            <a:r>
              <a:rPr lang="vi-VN" sz="1600" dirty="0">
                <a:latin typeface="Source Sans Pro" panose="020B0503030403020204" pitchFamily="34" charset="0"/>
                <a:ea typeface="Source Sans Pro" panose="020B0503030403020204" pitchFamily="34" charset="0"/>
              </a:rPr>
              <a:t>bộ</a:t>
            </a:r>
            <a:r>
              <a:rPr lang="en-US" sz="1600" dirty="0">
                <a:latin typeface="Source Sans Pro" panose="020B0503030403020204" pitchFamily="34" charset="0"/>
                <a:ea typeface="Source Sans Pro" panose="020B0503030403020204" pitchFamily="34" charset="0"/>
              </a:rPr>
              <a:t> file </a:t>
            </a:r>
            <a:r>
              <a:rPr lang="en-US" sz="1600" dirty="0" err="1">
                <a:latin typeface="Source Sans Pro" panose="020B0503030403020204" pitchFamily="34" charset="0"/>
                <a:ea typeface="Source Sans Pro" panose="020B0503030403020204" pitchFamily="34" charset="0"/>
              </a:rPr>
              <a:t>trong</a:t>
            </a:r>
            <a:r>
              <a:rPr lang="en-US" sz="1600" dirty="0">
                <a:latin typeface="Source Sans Pro" panose="020B0503030403020204" pitchFamily="34" charset="0"/>
                <a:ea typeface="Source Sans Pro" panose="020B0503030403020204" pitchFamily="34" charset="0"/>
              </a:rPr>
              <a:t> </a:t>
            </a:r>
            <a:r>
              <a:rPr lang="vi-VN" sz="1600" dirty="0">
                <a:latin typeface="Source Sans Pro" panose="020B0503030403020204" pitchFamily="34" charset="0"/>
                <a:ea typeface="Source Sans Pro" panose="020B0503030403020204" pitchFamily="34" charset="0"/>
              </a:rPr>
              <a:t>thư</a:t>
            </a:r>
            <a:r>
              <a:rPr lang="en-US" sz="1600" dirty="0">
                <a:latin typeface="Source Sans Pro" panose="020B0503030403020204" pitchFamily="34" charset="0"/>
                <a:ea typeface="Source Sans Pro" panose="020B0503030403020204" pitchFamily="34" charset="0"/>
              </a:rPr>
              <a:t> </a:t>
            </a:r>
            <a:r>
              <a:rPr lang="vi-VN" sz="1600" dirty="0">
                <a:latin typeface="Source Sans Pro" panose="020B0503030403020204" pitchFamily="34" charset="0"/>
                <a:ea typeface="Source Sans Pro" panose="020B0503030403020204" pitchFamily="34" charset="0"/>
              </a:rPr>
              <a:t>mụ</a:t>
            </a:r>
            <a:r>
              <a:rPr lang="en-US" sz="1600" dirty="0">
                <a:latin typeface="Source Sans Pro" panose="020B0503030403020204" pitchFamily="34" charset="0"/>
                <a:ea typeface="Source Sans Pro" panose="020B0503030403020204" pitchFamily="34" charset="0"/>
              </a:rPr>
              <a:t>c </a:t>
            </a:r>
            <a:r>
              <a:rPr lang="en-US" sz="1600" b="1" dirty="0">
                <a:latin typeface="Source Sans Pro" panose="020B0503030403020204" pitchFamily="34" charset="0"/>
                <a:ea typeface="Source Sans Pro" panose="020B0503030403020204" pitchFamily="34" charset="0"/>
              </a:rPr>
              <a:t>build/ </a:t>
            </a:r>
            <a:r>
              <a:rPr lang="vi-VN" sz="1600" dirty="0">
                <a:latin typeface="Source Sans Pro" panose="020B0503030403020204" pitchFamily="34" charset="0"/>
                <a:ea typeface="Source Sans Pro" panose="020B0503030403020204" pitchFamily="34" charset="0"/>
              </a:rPr>
              <a:t>đế</a:t>
            </a:r>
            <a:r>
              <a:rPr lang="en-US" sz="1600" dirty="0">
                <a:latin typeface="Source Sans Pro" panose="020B0503030403020204" pitchFamily="34" charset="0"/>
                <a:ea typeface="Source Sans Pro" panose="020B0503030403020204" pitchFamily="34" charset="0"/>
              </a:rPr>
              <a:t>n </a:t>
            </a:r>
            <a:r>
              <a:rPr lang="vi-VN" sz="1600" dirty="0">
                <a:latin typeface="Source Sans Pro" panose="020B0503030403020204" pitchFamily="34" charset="0"/>
                <a:ea typeface="Source Sans Pro" panose="020B0503030403020204" pitchFamily="34" charset="0"/>
              </a:rPr>
              <a:t>thư</a:t>
            </a:r>
            <a:r>
              <a:rPr lang="en-US" sz="1600" dirty="0">
                <a:latin typeface="Source Sans Pro" panose="020B0503030403020204" pitchFamily="34" charset="0"/>
                <a:ea typeface="Source Sans Pro" panose="020B0503030403020204" pitchFamily="34" charset="0"/>
              </a:rPr>
              <a:t> </a:t>
            </a:r>
            <a:r>
              <a:rPr lang="vi-VN" sz="1600" dirty="0">
                <a:latin typeface="Source Sans Pro" panose="020B0503030403020204" pitchFamily="34" charset="0"/>
                <a:ea typeface="Source Sans Pro" panose="020B0503030403020204" pitchFamily="34" charset="0"/>
              </a:rPr>
              <a:t>mụ</a:t>
            </a:r>
            <a:r>
              <a:rPr lang="en-US" sz="1600" dirty="0">
                <a:latin typeface="Source Sans Pro" panose="020B0503030403020204" pitchFamily="34" charset="0"/>
                <a:ea typeface="Source Sans Pro" panose="020B0503030403020204" pitchFamily="34" charset="0"/>
              </a:rPr>
              <a:t>c </a:t>
            </a:r>
            <a:r>
              <a:rPr lang="vi-VN" sz="1600" dirty="0">
                <a:latin typeface="Source Sans Pro" panose="020B0503030403020204" pitchFamily="34" charset="0"/>
                <a:ea typeface="Source Sans Pro" panose="020B0503030403020204" pitchFamily="34" charset="0"/>
              </a:rPr>
              <a:t>gốc</a:t>
            </a:r>
            <a:r>
              <a:rPr lang="en-US" sz="1600" dirty="0">
                <a:latin typeface="Source Sans Pro" panose="020B0503030403020204" pitchFamily="34" charset="0"/>
                <a:ea typeface="Source Sans Pro" panose="020B0503030403020204" pitchFamily="34" charset="0"/>
              </a:rPr>
              <a:t> </a:t>
            </a:r>
            <a:r>
              <a:rPr lang="vi-VN" sz="1600" dirty="0">
                <a:latin typeface="Source Sans Pro" panose="020B0503030403020204" pitchFamily="34" charset="0"/>
                <a:ea typeface="Source Sans Pro" panose="020B0503030403020204" pitchFamily="34" charset="0"/>
              </a:rPr>
              <a:t>củ</a:t>
            </a:r>
            <a:r>
              <a:rPr lang="en-US" sz="1600" dirty="0">
                <a:latin typeface="Source Sans Pro" panose="020B0503030403020204" pitchFamily="34" charset="0"/>
                <a:ea typeface="Source Sans Pro" panose="020B0503030403020204" pitchFamily="34" charset="0"/>
              </a:rPr>
              <a:t>a Bucket. </a:t>
            </a:r>
            <a:r>
              <a:rPr lang="vi-VN" sz="1600" dirty="0">
                <a:latin typeface="Source Sans Pro" panose="020B0503030403020204" pitchFamily="34" charset="0"/>
                <a:ea typeface="Source Sans Pro" panose="020B0503030403020204" pitchFamily="34" charset="0"/>
              </a:rPr>
              <a:t>Cuố</a:t>
            </a:r>
            <a:r>
              <a:rPr lang="en-US" sz="1600" dirty="0" err="1">
                <a:latin typeface="Source Sans Pro" panose="020B0503030403020204" pitchFamily="34" charset="0"/>
                <a:ea typeface="Source Sans Pro" panose="020B0503030403020204" pitchFamily="34" charset="0"/>
              </a:rPr>
              <a:t>i</a:t>
            </a:r>
            <a:r>
              <a:rPr lang="en-US" sz="1600" dirty="0">
                <a:latin typeface="Source Sans Pro" panose="020B0503030403020204" pitchFamily="34" charset="0"/>
                <a:ea typeface="Source Sans Pro" panose="020B0503030403020204" pitchFamily="34" charset="0"/>
              </a:rPr>
              <a:t> </a:t>
            </a:r>
            <a:r>
              <a:rPr lang="vi-VN" sz="1600" dirty="0">
                <a:latin typeface="Source Sans Pro" panose="020B0503030403020204" pitchFamily="34" charset="0"/>
                <a:ea typeface="Source Sans Pro" panose="020B0503030403020204" pitchFamily="34" charset="0"/>
              </a:rPr>
              <a:t>cù</a:t>
            </a:r>
            <a:r>
              <a:rPr lang="en-US" sz="1600" dirty="0">
                <a:latin typeface="Source Sans Pro" panose="020B0503030403020204" pitchFamily="34" charset="0"/>
                <a:ea typeface="Source Sans Pro" panose="020B0503030403020204" pitchFamily="34" charset="0"/>
              </a:rPr>
              <a:t>ng, </a:t>
            </a:r>
            <a:r>
              <a:rPr lang="vi-VN" sz="1600" dirty="0">
                <a:latin typeface="Source Sans Pro" panose="020B0503030403020204" pitchFamily="34" charset="0"/>
                <a:ea typeface="Source Sans Pro" panose="020B0503030403020204" pitchFamily="34" charset="0"/>
              </a:rPr>
              <a:t>ấ</a:t>
            </a:r>
            <a:r>
              <a:rPr lang="en-US" sz="1600" dirty="0">
                <a:latin typeface="Source Sans Pro" panose="020B0503030403020204" pitchFamily="34" charset="0"/>
                <a:ea typeface="Source Sans Pro" panose="020B0503030403020204" pitchFamily="34" charset="0"/>
              </a:rPr>
              <a:t>n </a:t>
            </a:r>
            <a:r>
              <a:rPr lang="vi-VN" sz="1600" dirty="0">
                <a:latin typeface="Source Sans Pro" panose="020B0503030403020204" pitchFamily="34" charset="0"/>
                <a:ea typeface="Source Sans Pro" panose="020B0503030403020204" pitchFamily="34" charset="0"/>
              </a:rPr>
              <a:t>nút</a:t>
            </a:r>
            <a:r>
              <a:rPr lang="en-US" sz="1600" dirty="0">
                <a:latin typeface="Source Sans Pro" panose="020B0503030403020204" pitchFamily="34" charset="0"/>
                <a:ea typeface="Source Sans Pro" panose="020B0503030403020204" pitchFamily="34" charset="0"/>
              </a:rPr>
              <a:t> Move.</a:t>
            </a:r>
          </a:p>
        </p:txBody>
      </p:sp>
      <p:pic>
        <p:nvPicPr>
          <p:cNvPr id="5" name="Picture 4">
            <a:extLst>
              <a:ext uri="{FF2B5EF4-FFF2-40B4-BE49-F238E27FC236}">
                <a16:creationId xmlns:a16="http://schemas.microsoft.com/office/drawing/2014/main" id="{8C3BC009-B647-6A88-13CA-24CEB56A6493}"/>
              </a:ext>
            </a:extLst>
          </p:cNvPr>
          <p:cNvPicPr>
            <a:picLocks noChangeAspect="1"/>
          </p:cNvPicPr>
          <p:nvPr/>
        </p:nvPicPr>
        <p:blipFill>
          <a:blip r:embed="rId3"/>
          <a:stretch>
            <a:fillRect/>
          </a:stretch>
        </p:blipFill>
        <p:spPr>
          <a:xfrm>
            <a:off x="287155" y="606164"/>
            <a:ext cx="8279724" cy="3396209"/>
          </a:xfrm>
          <a:prstGeom prst="rect">
            <a:avLst/>
          </a:prstGeom>
        </p:spPr>
      </p:pic>
    </p:spTree>
    <p:extLst>
      <p:ext uri="{BB962C8B-B14F-4D97-AF65-F5344CB8AC3E}">
        <p14:creationId xmlns:p14="http://schemas.microsoft.com/office/powerpoint/2010/main" val="2044755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415635" y="112426"/>
            <a:ext cx="5037528" cy="6128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Back-end</a:t>
            </a:r>
            <a:endParaRPr sz="2400" b="1" dirty="0"/>
          </a:p>
        </p:txBody>
      </p:sp>
      <p:pic>
        <p:nvPicPr>
          <p:cNvPr id="5" name="Picture 4">
            <a:extLst>
              <a:ext uri="{FF2B5EF4-FFF2-40B4-BE49-F238E27FC236}">
                <a16:creationId xmlns:a16="http://schemas.microsoft.com/office/drawing/2014/main" id="{E8BC5F7F-1E0D-BC28-78F0-0F5259442101}"/>
              </a:ext>
            </a:extLst>
          </p:cNvPr>
          <p:cNvPicPr>
            <a:picLocks noChangeAspect="1"/>
          </p:cNvPicPr>
          <p:nvPr/>
        </p:nvPicPr>
        <p:blipFill>
          <a:blip r:embed="rId3"/>
          <a:srcRect/>
          <a:stretch/>
        </p:blipFill>
        <p:spPr>
          <a:xfrm>
            <a:off x="307298" y="725255"/>
            <a:ext cx="8421065" cy="3769549"/>
          </a:xfrm>
          <a:prstGeom prst="rect">
            <a:avLst/>
          </a:prstGeom>
          <a:ln w="9525">
            <a:solidFill>
              <a:schemeClr val="tx1"/>
            </a:solidFill>
          </a:ln>
        </p:spPr>
      </p:pic>
      <p:sp>
        <p:nvSpPr>
          <p:cNvPr id="6" name="TextBox 5">
            <a:extLst>
              <a:ext uri="{FF2B5EF4-FFF2-40B4-BE49-F238E27FC236}">
                <a16:creationId xmlns:a16="http://schemas.microsoft.com/office/drawing/2014/main" id="{B6C6EE2A-4660-4BA8-CC08-87C9F8A51603}"/>
              </a:ext>
            </a:extLst>
          </p:cNvPr>
          <p:cNvSpPr txBox="1"/>
          <p:nvPr/>
        </p:nvSpPr>
        <p:spPr>
          <a:xfrm>
            <a:off x="3728983" y="4494805"/>
            <a:ext cx="1686033" cy="307777"/>
          </a:xfrm>
          <a:prstGeom prst="rect">
            <a:avLst/>
          </a:prstGeom>
          <a:noFill/>
        </p:spPr>
        <p:txBody>
          <a:bodyPr wrap="square">
            <a:spAutoFit/>
          </a:bodyPr>
          <a:lstStyle/>
          <a:p>
            <a:pPr algn="ctr"/>
            <a:r>
              <a:rPr lang="en-US" sz="1400" dirty="0">
                <a:latin typeface="Source Sans Pro" panose="020B0503030403020204" pitchFamily="34" charset="0"/>
                <a:ea typeface="Source Sans Pro" panose="020B0503030403020204" pitchFamily="34" charset="0"/>
              </a:rPr>
              <a:t>Lambda Functions</a:t>
            </a:r>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38158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415636" y="59482"/>
            <a:ext cx="5037528" cy="5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Back-end</a:t>
            </a:r>
            <a:endParaRPr sz="2400" b="1" dirty="0"/>
          </a:p>
        </p:txBody>
      </p:sp>
      <p:pic>
        <p:nvPicPr>
          <p:cNvPr id="5" name="Picture 4">
            <a:extLst>
              <a:ext uri="{FF2B5EF4-FFF2-40B4-BE49-F238E27FC236}">
                <a16:creationId xmlns:a16="http://schemas.microsoft.com/office/drawing/2014/main" id="{E8BC5F7F-1E0D-BC28-78F0-0F5259442101}"/>
              </a:ext>
            </a:extLst>
          </p:cNvPr>
          <p:cNvPicPr>
            <a:picLocks noChangeAspect="1"/>
          </p:cNvPicPr>
          <p:nvPr/>
        </p:nvPicPr>
        <p:blipFill>
          <a:blip r:embed="rId3"/>
          <a:srcRect/>
          <a:stretch/>
        </p:blipFill>
        <p:spPr>
          <a:xfrm>
            <a:off x="415636" y="637082"/>
            <a:ext cx="8312728" cy="3976033"/>
          </a:xfrm>
          <a:prstGeom prst="rect">
            <a:avLst/>
          </a:prstGeom>
          <a:ln w="9525">
            <a:solidFill>
              <a:schemeClr val="tx1"/>
            </a:solidFill>
          </a:ln>
        </p:spPr>
      </p:pic>
      <p:sp>
        <p:nvSpPr>
          <p:cNvPr id="6" name="TextBox 5">
            <a:extLst>
              <a:ext uri="{FF2B5EF4-FFF2-40B4-BE49-F238E27FC236}">
                <a16:creationId xmlns:a16="http://schemas.microsoft.com/office/drawing/2014/main" id="{B6C6EE2A-4660-4BA8-CC08-87C9F8A51603}"/>
              </a:ext>
            </a:extLst>
          </p:cNvPr>
          <p:cNvSpPr txBox="1"/>
          <p:nvPr/>
        </p:nvSpPr>
        <p:spPr>
          <a:xfrm>
            <a:off x="3633308" y="4613116"/>
            <a:ext cx="1877384" cy="307777"/>
          </a:xfrm>
          <a:prstGeom prst="rect">
            <a:avLst/>
          </a:prstGeom>
          <a:noFill/>
        </p:spPr>
        <p:txBody>
          <a:bodyPr wrap="square">
            <a:spAutoFit/>
          </a:bodyPr>
          <a:lstStyle/>
          <a:p>
            <a:pPr algn="ctr"/>
            <a:r>
              <a:rPr lang="en-US" sz="1400" dirty="0">
                <a:latin typeface="Source Sans Pro" panose="020B0503030403020204" pitchFamily="34" charset="0"/>
                <a:ea typeface="Source Sans Pro" panose="020B0503030403020204" pitchFamily="34" charset="0"/>
              </a:rPr>
              <a:t>Amazon API Gateway</a:t>
            </a:r>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193879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122877" y="1873769"/>
            <a:ext cx="4898245" cy="159546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lang="vi-VN" sz="6000" dirty="0">
              <a:solidFill>
                <a:schemeClr val="accent4"/>
              </a:solidFill>
            </a:endParaRPr>
          </a:p>
          <a:p>
            <a:pPr marL="0" lvl="0" indent="0" algn="ctr" rtl="0">
              <a:spcBef>
                <a:spcPts val="0"/>
              </a:spcBef>
              <a:spcAft>
                <a:spcPts val="0"/>
              </a:spcAft>
              <a:buNone/>
            </a:pPr>
            <a:r>
              <a:rPr lang="en-US" dirty="0" err="1"/>
              <a:t>Kế</a:t>
            </a:r>
            <a:r>
              <a:rPr lang="en-US" dirty="0"/>
              <a:t> </a:t>
            </a:r>
            <a:r>
              <a:rPr lang="en-US" dirty="0" err="1"/>
              <a:t>hoạch</a:t>
            </a:r>
            <a:r>
              <a:rPr lang="en-US" dirty="0"/>
              <a:t> </a:t>
            </a:r>
            <a:r>
              <a:rPr lang="en-US" dirty="0" err="1"/>
              <a:t>cần</a:t>
            </a:r>
            <a:r>
              <a:rPr lang="en-US" dirty="0"/>
              <a:t> </a:t>
            </a:r>
            <a:r>
              <a:rPr lang="en-US" dirty="0" err="1">
                <a:solidFill>
                  <a:srgbClr val="0091EA"/>
                </a:solidFill>
              </a:rPr>
              <a:t>hoàn</a:t>
            </a:r>
            <a:r>
              <a:rPr lang="en-US" dirty="0"/>
              <a:t> </a:t>
            </a:r>
            <a:r>
              <a:rPr lang="en-US" dirty="0" err="1"/>
              <a:t>thành</a:t>
            </a:r>
            <a:endParaRPr lang="vi-VN" dirty="0"/>
          </a:p>
        </p:txBody>
      </p:sp>
      <p:sp>
        <p:nvSpPr>
          <p:cNvPr id="4" name="Google Shape;97;p15">
            <a:extLst>
              <a:ext uri="{FF2B5EF4-FFF2-40B4-BE49-F238E27FC236}">
                <a16:creationId xmlns:a16="http://schemas.microsoft.com/office/drawing/2014/main" id="{85E5024E-9050-878A-7A45-83570BD2B121}"/>
              </a:ext>
            </a:extLst>
          </p:cNvPr>
          <p:cNvSpPr txBox="1">
            <a:spLocks/>
          </p:cNvSpPr>
          <p:nvPr/>
        </p:nvSpPr>
        <p:spPr>
          <a:xfrm>
            <a:off x="4295201" y="1176728"/>
            <a:ext cx="553596" cy="9219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pPr algn="r"/>
            <a:endParaRPr lang="vi-VN" sz="6000" dirty="0">
              <a:solidFill>
                <a:schemeClr val="accent4"/>
              </a:solidFill>
            </a:endParaRPr>
          </a:p>
          <a:p>
            <a:pPr algn="r"/>
            <a:r>
              <a:rPr lang="en-US" sz="6000" dirty="0"/>
              <a:t>3</a:t>
            </a:r>
            <a:endParaRPr lang="vi-VN" sz="6000" dirty="0"/>
          </a:p>
        </p:txBody>
      </p:sp>
    </p:spTree>
    <p:extLst>
      <p:ext uri="{BB962C8B-B14F-4D97-AF65-F5344CB8AC3E}">
        <p14:creationId xmlns:p14="http://schemas.microsoft.com/office/powerpoint/2010/main" val="2393978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688714" y="225053"/>
            <a:ext cx="5037528"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b="1" dirty="0"/>
              <a:t>Front-end</a:t>
            </a:r>
            <a:endParaRPr sz="2800" b="1" dirty="0"/>
          </a:p>
        </p:txBody>
      </p:sp>
      <p:sp>
        <p:nvSpPr>
          <p:cNvPr id="141" name="Google Shape;141;p20"/>
          <p:cNvSpPr txBox="1">
            <a:spLocks noGrp="1"/>
          </p:cNvSpPr>
          <p:nvPr>
            <p:ph type="body" idx="1"/>
          </p:nvPr>
        </p:nvSpPr>
        <p:spPr>
          <a:xfrm>
            <a:off x="688714" y="927653"/>
            <a:ext cx="5411715" cy="826225"/>
          </a:xfrm>
          <a:prstGeom prst="rect">
            <a:avLst/>
          </a:prstGeom>
        </p:spPr>
        <p:txBody>
          <a:bodyPr spcFirstLastPara="1" wrap="square" lIns="91425" tIns="91425" rIns="91425" bIns="91425" anchor="t" anchorCtr="0">
            <a:noAutofit/>
          </a:bodyPr>
          <a:lstStyle/>
          <a:p>
            <a:pPr marL="285750" indent="-285750" algn="just">
              <a:lnSpc>
                <a:spcPct val="150000"/>
              </a:lnSpc>
            </a:pPr>
            <a:r>
              <a:rPr lang="en-US" sz="1700" dirty="0" err="1"/>
              <a:t>Hoàn</a:t>
            </a:r>
            <a:r>
              <a:rPr lang="en-US" sz="1700" dirty="0"/>
              <a:t> </a:t>
            </a:r>
            <a:r>
              <a:rPr lang="en-US" sz="1700" dirty="0" err="1"/>
              <a:t>thành</a:t>
            </a:r>
            <a:r>
              <a:rPr lang="en-US" sz="1700" dirty="0"/>
              <a:t> </a:t>
            </a:r>
            <a:r>
              <a:rPr lang="en-US" sz="1700" dirty="0" err="1"/>
              <a:t>giao</a:t>
            </a:r>
            <a:r>
              <a:rPr lang="en-US" sz="1700" dirty="0"/>
              <a:t> </a:t>
            </a:r>
            <a:r>
              <a:rPr lang="en-US" sz="1700" dirty="0" err="1"/>
              <a:t>diện</a:t>
            </a:r>
            <a:r>
              <a:rPr lang="en-US" sz="1700" dirty="0"/>
              <a:t> </a:t>
            </a:r>
            <a:r>
              <a:rPr lang="en-US" sz="1700" dirty="0" err="1"/>
              <a:t>quản</a:t>
            </a:r>
            <a:r>
              <a:rPr lang="en-US" sz="1700" dirty="0"/>
              <a:t> </a:t>
            </a:r>
            <a:r>
              <a:rPr lang="en-US" sz="1700" dirty="0" err="1"/>
              <a:t>lý</a:t>
            </a:r>
            <a:r>
              <a:rPr lang="en-US" sz="1700" dirty="0"/>
              <a:t> table, </a:t>
            </a:r>
            <a:r>
              <a:rPr lang="en-US" sz="1700" dirty="0" err="1"/>
              <a:t>quản</a:t>
            </a:r>
            <a:r>
              <a:rPr lang="en-US" sz="1700" dirty="0"/>
              <a:t> </a:t>
            </a:r>
            <a:r>
              <a:rPr lang="en-US" sz="1700" dirty="0" err="1"/>
              <a:t>lý</a:t>
            </a:r>
            <a:r>
              <a:rPr lang="en-US" sz="1700" dirty="0"/>
              <a:t> table item.</a:t>
            </a:r>
            <a:endParaRPr lang="vi-VN" sz="1700" dirty="0"/>
          </a:p>
        </p:txBody>
      </p:sp>
      <p:sp>
        <p:nvSpPr>
          <p:cNvPr id="2" name="Google Shape;140;p20">
            <a:extLst>
              <a:ext uri="{FF2B5EF4-FFF2-40B4-BE49-F238E27FC236}">
                <a16:creationId xmlns:a16="http://schemas.microsoft.com/office/drawing/2014/main" id="{8D3900E6-31E4-ABE8-0966-EF2FCFF3BF60}"/>
              </a:ext>
            </a:extLst>
          </p:cNvPr>
          <p:cNvSpPr txBox="1">
            <a:spLocks/>
          </p:cNvSpPr>
          <p:nvPr/>
        </p:nvSpPr>
        <p:spPr>
          <a:xfrm>
            <a:off x="688714" y="2237402"/>
            <a:ext cx="5037528" cy="6686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2800" b="1" dirty="0"/>
              <a:t>Back-end</a:t>
            </a:r>
            <a:endParaRPr lang="en-US" sz="2400" b="1" dirty="0"/>
          </a:p>
        </p:txBody>
      </p:sp>
      <p:sp>
        <p:nvSpPr>
          <p:cNvPr id="3" name="Google Shape;141;p20">
            <a:extLst>
              <a:ext uri="{FF2B5EF4-FFF2-40B4-BE49-F238E27FC236}">
                <a16:creationId xmlns:a16="http://schemas.microsoft.com/office/drawing/2014/main" id="{AEA7D7CD-3256-0EDB-0B17-09FF9B0C970C}"/>
              </a:ext>
            </a:extLst>
          </p:cNvPr>
          <p:cNvSpPr txBox="1">
            <a:spLocks/>
          </p:cNvSpPr>
          <p:nvPr/>
        </p:nvSpPr>
        <p:spPr>
          <a:xfrm>
            <a:off x="688714" y="2906098"/>
            <a:ext cx="6769462" cy="1171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285750" indent="-285750" algn="just">
              <a:lnSpc>
                <a:spcPct val="150000"/>
              </a:lnSpc>
            </a:pPr>
            <a:r>
              <a:rPr lang="en-US" sz="1700" dirty="0" err="1"/>
              <a:t>Viết</a:t>
            </a:r>
            <a:r>
              <a:rPr lang="en-US" sz="1700" dirty="0"/>
              <a:t> Lambda functions, APIs </a:t>
            </a:r>
            <a:r>
              <a:rPr lang="en-US" sz="1700" dirty="0" err="1"/>
              <a:t>để</a:t>
            </a:r>
            <a:r>
              <a:rPr lang="en-US" sz="1700" dirty="0"/>
              <a:t> </a:t>
            </a:r>
            <a:r>
              <a:rPr lang="en-US" sz="1700" dirty="0" err="1"/>
              <a:t>đọc</a:t>
            </a:r>
            <a:r>
              <a:rPr lang="en-US" sz="1700" dirty="0"/>
              <a:t>/</a:t>
            </a:r>
            <a:r>
              <a:rPr lang="en-US" sz="1700" dirty="0" err="1"/>
              <a:t>tạo</a:t>
            </a:r>
            <a:r>
              <a:rPr lang="en-US" sz="1700" dirty="0"/>
              <a:t>/</a:t>
            </a:r>
            <a:r>
              <a:rPr lang="en-US" sz="1700" dirty="0" err="1"/>
              <a:t>xóa</a:t>
            </a:r>
            <a:r>
              <a:rPr lang="en-US" sz="1700" dirty="0"/>
              <a:t>/</a:t>
            </a:r>
            <a:r>
              <a:rPr lang="en-US" sz="1700" dirty="0" err="1"/>
              <a:t>sửa</a:t>
            </a:r>
            <a:r>
              <a:rPr lang="en-US" sz="1700" dirty="0"/>
              <a:t> table </a:t>
            </a:r>
            <a:r>
              <a:rPr lang="en-US" sz="1700" dirty="0" err="1"/>
              <a:t>và</a:t>
            </a:r>
            <a:r>
              <a:rPr lang="en-US" sz="1700" dirty="0"/>
              <a:t> table item.</a:t>
            </a:r>
            <a:endParaRPr lang="vi-VN" sz="1700" dirty="0"/>
          </a:p>
        </p:txBody>
      </p:sp>
    </p:spTree>
    <p:extLst>
      <p:ext uri="{BB962C8B-B14F-4D97-AF65-F5344CB8AC3E}">
        <p14:creationId xmlns:p14="http://schemas.microsoft.com/office/powerpoint/2010/main" val="2193977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pSp>
        <p:nvGrpSpPr>
          <p:cNvPr id="393" name="Google Shape;393;p35"/>
          <p:cNvGrpSpPr/>
          <p:nvPr/>
        </p:nvGrpSpPr>
        <p:grpSpPr>
          <a:xfrm>
            <a:off x="2089277" y="783613"/>
            <a:ext cx="4965445" cy="2716589"/>
            <a:chOff x="2282299" y="798604"/>
            <a:chExt cx="4542205" cy="2661224"/>
          </a:xfrm>
        </p:grpSpPr>
        <p:sp>
          <p:nvSpPr>
            <p:cNvPr id="394" name="Google Shape;394;p35"/>
            <p:cNvSpPr/>
            <p:nvPr/>
          </p:nvSpPr>
          <p:spPr>
            <a:xfrm>
              <a:off x="2653749" y="798604"/>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5"/>
            <p:cNvSpPr/>
            <p:nvPr/>
          </p:nvSpPr>
          <p:spPr>
            <a:xfrm>
              <a:off x="2282299" y="3389796"/>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5"/>
            <p:cNvSpPr/>
            <p:nvPr/>
          </p:nvSpPr>
          <p:spPr>
            <a:xfrm>
              <a:off x="2282299" y="3333770"/>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5"/>
            <p:cNvSpPr/>
            <p:nvPr/>
          </p:nvSpPr>
          <p:spPr>
            <a:xfrm>
              <a:off x="4216643" y="3333770"/>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97;p15">
            <a:extLst>
              <a:ext uri="{FF2B5EF4-FFF2-40B4-BE49-F238E27FC236}">
                <a16:creationId xmlns:a16="http://schemas.microsoft.com/office/drawing/2014/main" id="{25BB7A61-0329-7DFA-91EA-E89F1D2E3D64}"/>
              </a:ext>
            </a:extLst>
          </p:cNvPr>
          <p:cNvSpPr txBox="1">
            <a:spLocks/>
          </p:cNvSpPr>
          <p:nvPr/>
        </p:nvSpPr>
        <p:spPr>
          <a:xfrm>
            <a:off x="2634555" y="1064304"/>
            <a:ext cx="3865693" cy="184379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vi-VN" sz="6000" dirty="0">
              <a:solidFill>
                <a:schemeClr val="accent4"/>
              </a:solidFill>
            </a:endParaRPr>
          </a:p>
          <a:p>
            <a:pPr algn="ctr"/>
            <a:r>
              <a:rPr lang="vi-VN" sz="4400" dirty="0">
                <a:solidFill>
                  <a:srgbClr val="0091EA"/>
                </a:solidFill>
                <a:latin typeface="Roboto Slab" panose="020B0604020202020204" charset="0"/>
                <a:ea typeface="Roboto Slab" panose="020B0604020202020204" charset="0"/>
              </a:rPr>
              <a:t>Thanks for watching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5" name="Google Shape;85;p14"/>
          <p:cNvSpPr txBox="1">
            <a:spLocks noGrp="1"/>
          </p:cNvSpPr>
          <p:nvPr>
            <p:ph type="ctrTitle" idx="4294967295"/>
          </p:nvPr>
        </p:nvSpPr>
        <p:spPr>
          <a:xfrm>
            <a:off x="1391209" y="680086"/>
            <a:ext cx="5642100" cy="5143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dirty="0"/>
              <a:t>Nội dung báo cáo</a:t>
            </a:r>
            <a:endParaRPr sz="2400" b="1" dirty="0"/>
          </a:p>
        </p:txBody>
      </p:sp>
      <p:sp>
        <p:nvSpPr>
          <p:cNvPr id="2" name="TextBox 1">
            <a:extLst>
              <a:ext uri="{FF2B5EF4-FFF2-40B4-BE49-F238E27FC236}">
                <a16:creationId xmlns:a16="http://schemas.microsoft.com/office/drawing/2014/main" id="{37EF4BAA-EAF7-38D0-40BC-8B34C537DAFF}"/>
              </a:ext>
            </a:extLst>
          </p:cNvPr>
          <p:cNvSpPr txBox="1"/>
          <p:nvPr/>
        </p:nvSpPr>
        <p:spPr>
          <a:xfrm>
            <a:off x="1391209" y="1574297"/>
            <a:ext cx="5714129" cy="1428724"/>
          </a:xfrm>
          <a:prstGeom prst="rect">
            <a:avLst/>
          </a:prstGeom>
          <a:noFill/>
        </p:spPr>
        <p:txBody>
          <a:bodyPr wrap="square" rtlCol="0">
            <a:spAutoFit/>
          </a:bodyPr>
          <a:lstStyle/>
          <a:p>
            <a:pPr marL="269875" indent="-269875" algn="just">
              <a:lnSpc>
                <a:spcPct val="150000"/>
              </a:lnSpc>
              <a:buFont typeface="+mj-lt"/>
              <a:buAutoNum type="arabicPeriod"/>
            </a:pPr>
            <a:r>
              <a:rPr lang="vi-VN" sz="2000" dirty="0">
                <a:solidFill>
                  <a:schemeClr val="tx1"/>
                </a:solidFill>
                <a:latin typeface="Source Sans Pro" panose="020B0503030403020204" pitchFamily="34" charset="0"/>
                <a:ea typeface="Source Sans Pro" panose="020B0503030403020204" pitchFamily="34" charset="0"/>
              </a:rPr>
              <a:t>Dịch vụ được dùng trong đề tài</a:t>
            </a:r>
          </a:p>
          <a:p>
            <a:pPr marL="269875" indent="-269875" algn="just">
              <a:lnSpc>
                <a:spcPct val="150000"/>
              </a:lnSpc>
              <a:buFont typeface="+mj-lt"/>
              <a:buAutoNum type="arabicPeriod"/>
            </a:pPr>
            <a:r>
              <a:rPr lang="vi-VN" sz="2000" dirty="0">
                <a:solidFill>
                  <a:schemeClr val="tx1"/>
                </a:solidFill>
                <a:latin typeface="Source Sans Pro" panose="020B0503030403020204" pitchFamily="34" charset="0"/>
                <a:ea typeface="Source Sans Pro" panose="020B0503030403020204" pitchFamily="34" charset="0"/>
              </a:rPr>
              <a:t>Chức năng đã hoàn thành</a:t>
            </a:r>
            <a:endParaRPr lang="en-US" sz="2000" dirty="0">
              <a:solidFill>
                <a:schemeClr val="tx1"/>
              </a:solidFill>
              <a:latin typeface="Source Sans Pro" panose="020B0503030403020204" pitchFamily="34" charset="0"/>
              <a:ea typeface="Source Sans Pro" panose="020B0503030403020204" pitchFamily="34" charset="0"/>
            </a:endParaRPr>
          </a:p>
          <a:p>
            <a:pPr marL="269875" indent="-269875" algn="just">
              <a:lnSpc>
                <a:spcPct val="150000"/>
              </a:lnSpc>
              <a:buFont typeface="+mj-lt"/>
              <a:buAutoNum type="arabicPeriod"/>
            </a:pPr>
            <a:r>
              <a:rPr lang="vi-VN" sz="2000" dirty="0">
                <a:solidFill>
                  <a:schemeClr val="tx1"/>
                </a:solidFill>
                <a:latin typeface="Source Sans Pro" panose="020B0503030403020204" pitchFamily="34" charset="0"/>
                <a:ea typeface="Source Sans Pro" panose="020B0503030403020204" pitchFamily="34" charset="0"/>
              </a:rPr>
              <a:t>Kế hoạch phải hoàn thành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122877" y="1873769"/>
            <a:ext cx="4898245" cy="159546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sz="6000" dirty="0">
              <a:solidFill>
                <a:schemeClr val="accent4"/>
              </a:solidFill>
            </a:endParaRPr>
          </a:p>
          <a:p>
            <a:pPr marL="0" lvl="0" indent="0" algn="ctr" rtl="0">
              <a:spcBef>
                <a:spcPts val="0"/>
              </a:spcBef>
              <a:spcAft>
                <a:spcPts val="0"/>
              </a:spcAft>
              <a:buNone/>
            </a:pPr>
            <a:r>
              <a:rPr lang="vi-VN" dirty="0"/>
              <a:t>Dịch vụ được dùng trong đề tài</a:t>
            </a:r>
          </a:p>
        </p:txBody>
      </p:sp>
      <p:sp>
        <p:nvSpPr>
          <p:cNvPr id="4" name="Google Shape;97;p15">
            <a:extLst>
              <a:ext uri="{FF2B5EF4-FFF2-40B4-BE49-F238E27FC236}">
                <a16:creationId xmlns:a16="http://schemas.microsoft.com/office/drawing/2014/main" id="{85E5024E-9050-878A-7A45-83570BD2B121}"/>
              </a:ext>
            </a:extLst>
          </p:cNvPr>
          <p:cNvSpPr txBox="1">
            <a:spLocks/>
          </p:cNvSpPr>
          <p:nvPr/>
        </p:nvSpPr>
        <p:spPr>
          <a:xfrm>
            <a:off x="4295201" y="1176728"/>
            <a:ext cx="553596" cy="9219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pPr algn="r"/>
            <a:endParaRPr lang="vi-VN" sz="6000" dirty="0">
              <a:solidFill>
                <a:schemeClr val="accent4"/>
              </a:solidFill>
            </a:endParaRPr>
          </a:p>
          <a:p>
            <a:pPr algn="r"/>
            <a:r>
              <a:rPr lang="vi-VN" sz="6000" dirty="0"/>
              <a:t>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1027924" y="1804315"/>
            <a:ext cx="6713400" cy="2782675"/>
          </a:xfrm>
          <a:prstGeom prst="rect">
            <a:avLst/>
          </a:prstGeom>
        </p:spPr>
        <p:txBody>
          <a:bodyPr spcFirstLastPara="1" wrap="square" lIns="91425" tIns="91425" rIns="91425" bIns="91425" anchor="t" anchorCtr="0">
            <a:noAutofit/>
          </a:bodyPr>
          <a:lstStyle/>
          <a:p>
            <a:pPr algn="l">
              <a:buSzPct val="110000"/>
            </a:pPr>
            <a:r>
              <a:rPr lang="en-US" sz="2400" dirty="0"/>
              <a:t> Lambda</a:t>
            </a:r>
            <a:endParaRPr lang="vi-VN" sz="2400" dirty="0"/>
          </a:p>
          <a:p>
            <a:pPr algn="l">
              <a:buSzPct val="110000"/>
            </a:pPr>
            <a:r>
              <a:rPr lang="en-US" sz="2400" dirty="0"/>
              <a:t>Amazon API Gateway</a:t>
            </a:r>
            <a:endParaRPr lang="vi-VN" sz="2400" dirty="0"/>
          </a:p>
          <a:p>
            <a:pPr algn="l">
              <a:buSzPct val="110000"/>
            </a:pPr>
            <a:r>
              <a:rPr lang="en-US" sz="2400" dirty="0"/>
              <a:t>DynamoDB</a:t>
            </a:r>
            <a:endParaRPr lang="vi-VN" sz="2400" dirty="0"/>
          </a:p>
          <a:p>
            <a:pPr algn="l">
              <a:buSzPct val="110000"/>
            </a:pPr>
            <a:r>
              <a:rPr lang="en-US" sz="2400" dirty="0"/>
              <a:t>S3</a:t>
            </a:r>
            <a:endParaRPr lang="vi-VN" sz="2400" dirty="0"/>
          </a:p>
          <a:p>
            <a:pPr marL="0" indent="0">
              <a:buNone/>
            </a:pP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347" y="11324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dirty="0"/>
              <a:t>Amazon Lambda</a:t>
            </a:r>
            <a:endParaRPr sz="2400" b="1" dirty="0"/>
          </a:p>
        </p:txBody>
      </p:sp>
      <p:sp>
        <p:nvSpPr>
          <p:cNvPr id="111" name="Google Shape;111;p17"/>
          <p:cNvSpPr txBox="1">
            <a:spLocks noGrp="1"/>
          </p:cNvSpPr>
          <p:nvPr>
            <p:ph type="body" idx="1"/>
          </p:nvPr>
        </p:nvSpPr>
        <p:spPr>
          <a:xfrm>
            <a:off x="561297" y="954401"/>
            <a:ext cx="7571700" cy="1751324"/>
          </a:xfrm>
          <a:prstGeom prst="rect">
            <a:avLst/>
          </a:prstGeom>
        </p:spPr>
        <p:txBody>
          <a:bodyPr spcFirstLastPara="1" wrap="square" lIns="91425" tIns="91425" rIns="91425" bIns="91425" anchor="t" anchorCtr="0">
            <a:noAutofit/>
          </a:bodyPr>
          <a:lstStyle/>
          <a:p>
            <a:pPr marL="76200" indent="0" algn="just">
              <a:lnSpc>
                <a:spcPct val="150000"/>
              </a:lnSpc>
              <a:buNone/>
            </a:pPr>
            <a:r>
              <a:rPr lang="vi-VN" sz="1600" b="0" i="0" dirty="0">
                <a:solidFill>
                  <a:srgbClr val="1B1B1B"/>
                </a:solidFill>
                <a:effectLst/>
                <a:latin typeface="Source Sans Pro" panose="020B0503030403020204" pitchFamily="34" charset="0"/>
                <a:ea typeface="Source Sans Pro" panose="020B0503030403020204" pitchFamily="34" charset="0"/>
              </a:rPr>
              <a:t>AWS Lambda là một dịch vụ tính toán nơi mà có thể upload code của mình lên, và dịch vụ AWS Lambda sẽ giúp chạy đoạn code đó bằng việc sử dụng các tài nguyên sẵn có của AWS. Sau khi bạn upload code, và bạn tạo ra một Lambda function, AWS sẽ cung cấp và quản lý các server mà bạn sử dụng để chạy code. </a:t>
            </a:r>
          </a:p>
        </p:txBody>
      </p:sp>
      <p:pic>
        <p:nvPicPr>
          <p:cNvPr id="5" name="Picture 4">
            <a:extLst>
              <a:ext uri="{FF2B5EF4-FFF2-40B4-BE49-F238E27FC236}">
                <a16:creationId xmlns:a16="http://schemas.microsoft.com/office/drawing/2014/main" id="{7817FF82-3D72-E595-21EC-FCDC457B4067}"/>
              </a:ext>
            </a:extLst>
          </p:cNvPr>
          <p:cNvPicPr>
            <a:picLocks noChangeAspect="1"/>
          </p:cNvPicPr>
          <p:nvPr/>
        </p:nvPicPr>
        <p:blipFill>
          <a:blip r:embed="rId3"/>
          <a:stretch>
            <a:fillRect/>
          </a:stretch>
        </p:blipFill>
        <p:spPr>
          <a:xfrm>
            <a:off x="2884264" y="2665826"/>
            <a:ext cx="3375471" cy="247767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86347" y="11324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dirty="0"/>
              <a:t>Amazon Lambda</a:t>
            </a:r>
            <a:endParaRPr sz="2400" b="1" dirty="0"/>
          </a:p>
        </p:txBody>
      </p:sp>
      <p:sp>
        <p:nvSpPr>
          <p:cNvPr id="111" name="Google Shape;111;p17"/>
          <p:cNvSpPr txBox="1">
            <a:spLocks noGrp="1"/>
          </p:cNvSpPr>
          <p:nvPr>
            <p:ph type="body" idx="1"/>
          </p:nvPr>
        </p:nvSpPr>
        <p:spPr>
          <a:xfrm>
            <a:off x="486347" y="1256769"/>
            <a:ext cx="7571700" cy="3573600"/>
          </a:xfrm>
          <a:prstGeom prst="rect">
            <a:avLst/>
          </a:prstGeom>
        </p:spPr>
        <p:txBody>
          <a:bodyPr spcFirstLastPara="1" wrap="square" lIns="91425" tIns="91425" rIns="91425" bIns="91425" anchor="t" anchorCtr="0">
            <a:noAutofit/>
          </a:bodyPr>
          <a:lstStyle/>
          <a:p>
            <a:pPr marL="76200" indent="0" algn="l">
              <a:lnSpc>
                <a:spcPct val="150000"/>
              </a:lnSpc>
              <a:buNone/>
            </a:pPr>
            <a:r>
              <a:rPr lang="vi-VN" sz="1600" b="0" i="0" dirty="0">
                <a:solidFill>
                  <a:srgbClr val="1B1B1B"/>
                </a:solidFill>
                <a:effectLst/>
                <a:latin typeface="Source Sans Pro" panose="020B0503030403020204" pitchFamily="34" charset="0"/>
                <a:ea typeface="Source Sans Pro" panose="020B0503030403020204" pitchFamily="34" charset="0"/>
              </a:rPr>
              <a:t>Về phần sử dụng AWS:</a:t>
            </a:r>
          </a:p>
          <a:p>
            <a:pPr>
              <a:lnSpc>
                <a:spcPct val="150000"/>
              </a:lnSpc>
              <a:buSzPct val="110000"/>
            </a:pPr>
            <a:r>
              <a:rPr lang="vi-VN" sz="1600" b="0" i="0" dirty="0">
                <a:solidFill>
                  <a:srgbClr val="1B1B1B"/>
                </a:solidFill>
                <a:effectLst/>
                <a:latin typeface="Source Sans Pro" panose="020B0503030403020204" pitchFamily="34" charset="0"/>
                <a:ea typeface="Source Sans Pro" panose="020B0503030403020204" pitchFamily="34" charset="0"/>
              </a:rPr>
              <a:t>AWS Lambda chạy code và trả về các sự kiện, những thay đổi về data được đẩy vào một bucket của Amazon S3 hoặc là một bảng của Amazon DynamoDB. </a:t>
            </a:r>
          </a:p>
          <a:p>
            <a:pPr>
              <a:lnSpc>
                <a:spcPct val="150000"/>
              </a:lnSpc>
              <a:buSzPct val="110000"/>
            </a:pPr>
            <a:r>
              <a:rPr lang="vi-VN" sz="1600" b="0" i="0" dirty="0">
                <a:solidFill>
                  <a:srgbClr val="1B1B1B"/>
                </a:solidFill>
                <a:effectLst/>
                <a:latin typeface="Source Sans Pro" panose="020B0503030403020204" pitchFamily="34" charset="0"/>
                <a:ea typeface="Source Sans Pro" panose="020B0503030403020204" pitchFamily="34" charset="0"/>
              </a:rPr>
              <a:t>Dịch vụ tính toán để chạy code và sẽ trả về các HTTP request sử dụng Amazon API Gateway hoặc API dùng đến AWS SDKs.</a:t>
            </a:r>
          </a:p>
        </p:txBody>
      </p:sp>
      <p:pic>
        <p:nvPicPr>
          <p:cNvPr id="2" name="Picture 1">
            <a:extLst>
              <a:ext uri="{FF2B5EF4-FFF2-40B4-BE49-F238E27FC236}">
                <a16:creationId xmlns:a16="http://schemas.microsoft.com/office/drawing/2014/main" id="{9DFCCC7A-20F8-9382-0F40-85E85B173293}"/>
              </a:ext>
            </a:extLst>
          </p:cNvPr>
          <p:cNvPicPr>
            <a:picLocks noChangeAspect="1"/>
          </p:cNvPicPr>
          <p:nvPr/>
        </p:nvPicPr>
        <p:blipFill>
          <a:blip r:embed="rId3"/>
          <a:stretch>
            <a:fillRect/>
          </a:stretch>
        </p:blipFill>
        <p:spPr>
          <a:xfrm>
            <a:off x="6549549" y="539179"/>
            <a:ext cx="1231499" cy="1261981"/>
          </a:xfrm>
          <a:prstGeom prst="rect">
            <a:avLst/>
          </a:prstGeom>
        </p:spPr>
      </p:pic>
    </p:spTree>
    <p:extLst>
      <p:ext uri="{BB962C8B-B14F-4D97-AF65-F5344CB8AC3E}">
        <p14:creationId xmlns:p14="http://schemas.microsoft.com/office/powerpoint/2010/main" val="2905871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169773" y="962617"/>
            <a:ext cx="6425900" cy="3699324"/>
          </a:xfrm>
          <a:prstGeom prst="rect">
            <a:avLst/>
          </a:prstGeom>
        </p:spPr>
        <p:txBody>
          <a:bodyPr spcFirstLastPara="1" wrap="square" lIns="91425" tIns="91425" rIns="91425" bIns="91425" anchor="t" anchorCtr="0">
            <a:noAutofit/>
          </a:bodyPr>
          <a:lstStyle/>
          <a:p>
            <a:pPr algn="just">
              <a:lnSpc>
                <a:spcPct val="150000"/>
              </a:lnSpc>
            </a:pPr>
            <a:r>
              <a:rPr lang="vi-VN" sz="1600" dirty="0">
                <a:solidFill>
                  <a:srgbClr val="232F3E"/>
                </a:solidFill>
                <a:latin typeface="Source Sans Pro" panose="020B0503030403020204" pitchFamily="34" charset="0"/>
                <a:ea typeface="Source Sans Pro" panose="020B0503030403020204" pitchFamily="34" charset="0"/>
              </a:rPr>
              <a:t>Là dịch vụ nhận và xử lý các lời gọi API.</a:t>
            </a:r>
          </a:p>
          <a:p>
            <a:pPr algn="just">
              <a:lnSpc>
                <a:spcPct val="150000"/>
              </a:lnSpc>
            </a:pPr>
            <a:r>
              <a:rPr lang="vi-VN" sz="1600" b="0" i="0" dirty="0">
                <a:solidFill>
                  <a:srgbClr val="232F3E"/>
                </a:solidFill>
                <a:effectLst/>
                <a:latin typeface="Source Sans Pro" panose="020B0503030403020204" pitchFamily="34" charset="0"/>
                <a:ea typeface="Source Sans Pro" panose="020B0503030403020204" pitchFamily="34" charset="0"/>
              </a:rPr>
              <a:t> API đóng vai trò là "cửa trước" cho các ứng dụng để truy cập dữ liệu, logic nghiệp vụ hoặc chức năng từ các dịch vụ backend của bạn.</a:t>
            </a:r>
          </a:p>
          <a:p>
            <a:pPr algn="just">
              <a:lnSpc>
                <a:spcPct val="150000"/>
              </a:lnSpc>
            </a:pPr>
            <a:r>
              <a:rPr lang="vi-VN" sz="1600" b="0" i="0" dirty="0">
                <a:solidFill>
                  <a:srgbClr val="232F3E"/>
                </a:solidFill>
                <a:effectLst/>
                <a:latin typeface="Source Sans Pro" panose="020B0503030403020204" pitchFamily="34" charset="0"/>
                <a:ea typeface="Source Sans Pro" panose="020B0503030403020204" pitchFamily="34" charset="0"/>
              </a:rPr>
              <a:t>API Gateway có thể tạo các </a:t>
            </a:r>
            <a:r>
              <a:rPr lang="en-US" sz="1600" b="1" i="0" dirty="0">
                <a:solidFill>
                  <a:srgbClr val="232F3E"/>
                </a:solidFill>
                <a:effectLst/>
                <a:latin typeface="Source Sans Pro" panose="020B0503030403020204" pitchFamily="34" charset="0"/>
                <a:ea typeface="Source Sans Pro" panose="020B0503030403020204" pitchFamily="34" charset="0"/>
              </a:rPr>
              <a:t>REST APIs, HTTP APIs </a:t>
            </a:r>
            <a:r>
              <a:rPr lang="en-US" sz="1600" b="1" i="0" dirty="0" err="1">
                <a:solidFill>
                  <a:srgbClr val="232F3E"/>
                </a:solidFill>
                <a:effectLst/>
                <a:latin typeface="Source Sans Pro" panose="020B0503030403020204" pitchFamily="34" charset="0"/>
                <a:ea typeface="Source Sans Pro" panose="020B0503030403020204" pitchFamily="34" charset="0"/>
              </a:rPr>
              <a:t>và</a:t>
            </a:r>
            <a:r>
              <a:rPr lang="en-US" sz="1600" b="1" i="0" dirty="0">
                <a:solidFill>
                  <a:srgbClr val="232F3E"/>
                </a:solidFill>
                <a:effectLst/>
                <a:latin typeface="Source Sans Pro" panose="020B0503030403020204" pitchFamily="34" charset="0"/>
                <a:ea typeface="Source Sans Pro" panose="020B0503030403020204" pitchFamily="34" charset="0"/>
              </a:rPr>
              <a:t> WebSocket APIs </a:t>
            </a:r>
            <a:r>
              <a:rPr lang="vi-VN" sz="1600" b="0" i="0" dirty="0">
                <a:solidFill>
                  <a:srgbClr val="232F3E"/>
                </a:solidFill>
                <a:effectLst/>
                <a:latin typeface="Source Sans Pro" panose="020B0503030403020204" pitchFamily="34" charset="0"/>
                <a:ea typeface="Source Sans Pro" panose="020B0503030403020204" pitchFamily="34" charset="0"/>
              </a:rPr>
              <a:t>để kích hoạt các ứng dụng giao tiếp hai chiều theo thời gian thực. </a:t>
            </a:r>
          </a:p>
          <a:p>
            <a:pPr algn="just">
              <a:lnSpc>
                <a:spcPct val="150000"/>
              </a:lnSpc>
            </a:pPr>
            <a:r>
              <a:rPr lang="vi-VN" sz="1600" b="0" i="0" dirty="0">
                <a:solidFill>
                  <a:srgbClr val="232F3E"/>
                </a:solidFill>
                <a:effectLst/>
                <a:latin typeface="Source Sans Pro" panose="020B0503030403020204" pitchFamily="34" charset="0"/>
                <a:ea typeface="Source Sans Pro" panose="020B0503030403020204" pitchFamily="34" charset="0"/>
              </a:rPr>
              <a:t>API Gateway hỗ trợ các khối lượng công việc có trong container và serverless, cũng như các ứng dụng web.</a:t>
            </a:r>
            <a:endParaRPr lang="en-US" sz="1800" dirty="0">
              <a:solidFill>
                <a:srgbClr val="000000"/>
              </a:solidFill>
              <a:latin typeface="Source Sans Pro" panose="020B0503030403020204" pitchFamily="34" charset="0"/>
              <a:ea typeface="Source Sans Pro" panose="020B0503030403020204" pitchFamily="34" charset="0"/>
            </a:endParaRPr>
          </a:p>
        </p:txBody>
      </p:sp>
      <p:sp>
        <p:nvSpPr>
          <p:cNvPr id="133" name="Google Shape;133;p19"/>
          <p:cNvSpPr txBox="1">
            <a:spLocks noGrp="1"/>
          </p:cNvSpPr>
          <p:nvPr>
            <p:ph type="title"/>
          </p:nvPr>
        </p:nvSpPr>
        <p:spPr>
          <a:xfrm>
            <a:off x="439596" y="143229"/>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dirty="0"/>
              <a:t>Amazon API Gateway</a:t>
            </a:r>
            <a:endParaRPr sz="2400" b="1" dirty="0"/>
          </a:p>
        </p:txBody>
      </p:sp>
      <p:pic>
        <p:nvPicPr>
          <p:cNvPr id="2" name="Picture 1">
            <a:extLst>
              <a:ext uri="{FF2B5EF4-FFF2-40B4-BE49-F238E27FC236}">
                <a16:creationId xmlns:a16="http://schemas.microsoft.com/office/drawing/2014/main" id="{2A0E9DD9-2911-14B3-C5E2-84D4AE0AC6FE}"/>
              </a:ext>
            </a:extLst>
          </p:cNvPr>
          <p:cNvPicPr>
            <a:picLocks noChangeAspect="1"/>
          </p:cNvPicPr>
          <p:nvPr/>
        </p:nvPicPr>
        <p:blipFill>
          <a:blip r:embed="rId3"/>
          <a:stretch>
            <a:fillRect/>
          </a:stretch>
        </p:blipFill>
        <p:spPr>
          <a:xfrm>
            <a:off x="6286235" y="1297684"/>
            <a:ext cx="2767824" cy="2353260"/>
          </a:xfrm>
          <a:prstGeom prst="rect">
            <a:avLst/>
          </a:prstGeom>
        </p:spPr>
      </p:pic>
    </p:spTree>
    <p:extLst>
      <p:ext uri="{BB962C8B-B14F-4D97-AF65-F5344CB8AC3E}">
        <p14:creationId xmlns:p14="http://schemas.microsoft.com/office/powerpoint/2010/main" val="2204369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836835" y="845829"/>
            <a:ext cx="7227874" cy="3965900"/>
          </a:xfrm>
          <a:prstGeom prst="rect">
            <a:avLst/>
          </a:prstGeom>
        </p:spPr>
        <p:txBody>
          <a:bodyPr spcFirstLastPara="1" wrap="square" lIns="91425" tIns="91425" rIns="91425" bIns="91425" anchor="t" anchorCtr="0">
            <a:noAutofit/>
          </a:bodyPr>
          <a:lstStyle/>
          <a:p>
            <a:pPr marL="101600" indent="0" algn="just">
              <a:lnSpc>
                <a:spcPct val="150000"/>
              </a:lnSpc>
              <a:buNone/>
            </a:pPr>
            <a:r>
              <a:rPr lang="en-US" sz="1600" dirty="0">
                <a:solidFill>
                  <a:srgbClr val="000000"/>
                </a:solidFill>
                <a:latin typeface="Source Sans Pro" panose="020B0503030403020204" pitchFamily="34" charset="0"/>
                <a:ea typeface="Source Sans Pro" panose="020B0503030403020204" pitchFamily="34" charset="0"/>
              </a:rPr>
              <a:t>API RESTful </a:t>
            </a:r>
            <a:r>
              <a:rPr lang="en-US" sz="1600" dirty="0" err="1">
                <a:solidFill>
                  <a:srgbClr val="000000"/>
                </a:solidFill>
                <a:latin typeface="Source Sans Pro" panose="020B0503030403020204" pitchFamily="34" charset="0"/>
                <a:ea typeface="Source Sans Pro" panose="020B0503030403020204" pitchFamily="34" charset="0"/>
              </a:rPr>
              <a:t>là</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một</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giao</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diện</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mà</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hai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hệ</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thống</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máy</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tính</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sử</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dụng</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để</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trao</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đổi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thông</a:t>
            </a:r>
            <a:r>
              <a:rPr lang="en-US" sz="1600" dirty="0">
                <a:solidFill>
                  <a:srgbClr val="000000"/>
                </a:solidFill>
                <a:latin typeface="Source Sans Pro" panose="020B0503030403020204" pitchFamily="34" charset="0"/>
                <a:ea typeface="Source Sans Pro" panose="020B0503030403020204" pitchFamily="34" charset="0"/>
              </a:rPr>
              <a:t> tin </a:t>
            </a:r>
            <a:r>
              <a:rPr lang="en-US" sz="1600" dirty="0" err="1">
                <a:solidFill>
                  <a:srgbClr val="000000"/>
                </a:solidFill>
                <a:latin typeface="Source Sans Pro" panose="020B0503030403020204" pitchFamily="34" charset="0"/>
                <a:ea typeface="Source Sans Pro" panose="020B0503030403020204" pitchFamily="34" charset="0"/>
              </a:rPr>
              <a:t>một</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cách</a:t>
            </a:r>
            <a:r>
              <a:rPr lang="en-US" sz="1600" dirty="0">
                <a:solidFill>
                  <a:srgbClr val="000000"/>
                </a:solidFill>
                <a:latin typeface="Source Sans Pro" panose="020B0503030403020204" pitchFamily="34" charset="0"/>
                <a:ea typeface="Source Sans Pro" panose="020B0503030403020204" pitchFamily="34" charset="0"/>
              </a:rPr>
              <a:t> an </a:t>
            </a:r>
            <a:r>
              <a:rPr lang="en-US" sz="1600" dirty="0" err="1">
                <a:solidFill>
                  <a:srgbClr val="000000"/>
                </a:solidFill>
                <a:latin typeface="Source Sans Pro" panose="020B0503030403020204" pitchFamily="34" charset="0"/>
                <a:ea typeface="Source Sans Pro" panose="020B0503030403020204" pitchFamily="34" charset="0"/>
              </a:rPr>
              <a:t>toàn</a:t>
            </a:r>
            <a:r>
              <a:rPr lang="en-US" sz="1600" dirty="0">
                <a:solidFill>
                  <a:srgbClr val="000000"/>
                </a:solidFill>
                <a:latin typeface="Source Sans Pro" panose="020B0503030403020204" pitchFamily="34" charset="0"/>
                <a:ea typeface="Source Sans Pro" panose="020B0503030403020204" pitchFamily="34" charset="0"/>
              </a:rPr>
              <a:t> qua internet. </a:t>
            </a:r>
            <a:r>
              <a:rPr lang="en-US" sz="1600" dirty="0" err="1">
                <a:solidFill>
                  <a:srgbClr val="000000"/>
                </a:solidFill>
                <a:latin typeface="Source Sans Pro" panose="020B0503030403020204" pitchFamily="34" charset="0"/>
                <a:ea typeface="Source Sans Pro" panose="020B0503030403020204" pitchFamily="34" charset="0"/>
              </a:rPr>
              <a:t>Hầu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hết</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các</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ứng</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dụng</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kinh</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doanh</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phải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giao</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tiếp</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với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các</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ứng</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dụng</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nội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bộ</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và</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bên</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thứ</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ba</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khác</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để</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thực</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hiện</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tác</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vụ</a:t>
            </a:r>
            <a:r>
              <a:rPr lang="en-US" sz="1600" dirty="0">
                <a:solidFill>
                  <a:srgbClr val="000000"/>
                </a:solidFill>
                <a:latin typeface="Source Sans Pro" panose="020B0503030403020204" pitchFamily="34" charset="0"/>
                <a:ea typeface="Source Sans Pro" panose="020B0503030403020204" pitchFamily="34" charset="0"/>
              </a:rPr>
              <a:t>.</a:t>
            </a:r>
          </a:p>
          <a:p>
            <a:pPr marL="101600" indent="0" algn="just">
              <a:lnSpc>
                <a:spcPct val="150000"/>
              </a:lnSpc>
              <a:buNone/>
            </a:pPr>
            <a:r>
              <a:rPr lang="en-US" sz="1600" dirty="0">
                <a:solidFill>
                  <a:srgbClr val="000000"/>
                </a:solidFill>
                <a:latin typeface="Source Sans Pro" panose="020B0503030403020204" pitchFamily="34" charset="0"/>
                <a:ea typeface="Source Sans Pro" panose="020B0503030403020204" pitchFamily="34" charset="0"/>
              </a:rPr>
              <a:t>4 method </a:t>
            </a:r>
            <a:r>
              <a:rPr lang="en-US" sz="1600" dirty="0" err="1">
                <a:solidFill>
                  <a:srgbClr val="000000"/>
                </a:solidFill>
                <a:latin typeface="Source Sans Pro" panose="020B0503030403020204" pitchFamily="34" charset="0"/>
                <a:ea typeface="Source Sans Pro" panose="020B0503030403020204" pitchFamily="34" charset="0"/>
              </a:rPr>
              <a:t>chủ</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yếu</a:t>
            </a:r>
            <a:r>
              <a:rPr lang="en-US" sz="1600" dirty="0">
                <a:solidFill>
                  <a:srgbClr val="000000"/>
                </a:solidFill>
                <a:latin typeface="Source Sans Pro" panose="020B0503030403020204" pitchFamily="34" charset="0"/>
                <a:ea typeface="Source Sans Pro" panose="020B0503030403020204" pitchFamily="34" charset="0"/>
              </a:rPr>
              <a:t> bao </a:t>
            </a:r>
            <a:r>
              <a:rPr lang="en-US" sz="1600" dirty="0" err="1">
                <a:solidFill>
                  <a:srgbClr val="000000"/>
                </a:solidFill>
                <a:latin typeface="Source Sans Pro" panose="020B0503030403020204" pitchFamily="34" charset="0"/>
                <a:ea typeface="Source Sans Pro" panose="020B0503030403020204" pitchFamily="34" charset="0"/>
              </a:rPr>
              <a:t>gồm</a:t>
            </a:r>
            <a:r>
              <a:rPr lang="en-US" sz="1600" dirty="0">
                <a:solidFill>
                  <a:srgbClr val="000000"/>
                </a:solidFill>
                <a:latin typeface="Source Sans Pro" panose="020B0503030403020204" pitchFamily="34" charset="0"/>
                <a:ea typeface="Source Sans Pro" panose="020B0503030403020204" pitchFamily="34" charset="0"/>
              </a:rPr>
              <a:t>:</a:t>
            </a:r>
          </a:p>
          <a:p>
            <a:pPr algn="just">
              <a:lnSpc>
                <a:spcPct val="150000"/>
              </a:lnSpc>
            </a:pPr>
            <a:r>
              <a:rPr lang="en-US" sz="1600" dirty="0">
                <a:solidFill>
                  <a:srgbClr val="000000"/>
                </a:solidFill>
                <a:latin typeface="Source Sans Pro" panose="020B0503030403020204" pitchFamily="34" charset="0"/>
                <a:ea typeface="Source Sans Pro" panose="020B0503030403020204" pitchFamily="34" charset="0"/>
              </a:rPr>
              <a:t>POST – Create: </a:t>
            </a:r>
            <a:r>
              <a:rPr lang="en-US" sz="1600" dirty="0" err="1">
                <a:solidFill>
                  <a:srgbClr val="000000"/>
                </a:solidFill>
                <a:latin typeface="Source Sans Pro" panose="020B0503030403020204" pitchFamily="34" charset="0"/>
                <a:ea typeface="Source Sans Pro" panose="020B0503030403020204" pitchFamily="34" charset="0"/>
              </a:rPr>
              <a:t>Tạo</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dữ</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liệu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mới</a:t>
            </a:r>
            <a:endParaRPr lang="en-US" sz="1600" dirty="0">
              <a:solidFill>
                <a:srgbClr val="000000"/>
              </a:solidFill>
              <a:latin typeface="Source Sans Pro" panose="020B0503030403020204" pitchFamily="34" charset="0"/>
              <a:ea typeface="Source Sans Pro" panose="020B0503030403020204" pitchFamily="34" charset="0"/>
            </a:endParaRPr>
          </a:p>
          <a:p>
            <a:pPr algn="just">
              <a:lnSpc>
                <a:spcPct val="150000"/>
              </a:lnSpc>
            </a:pPr>
            <a:r>
              <a:rPr lang="en-US" sz="1600" dirty="0">
                <a:solidFill>
                  <a:srgbClr val="000000"/>
                </a:solidFill>
                <a:latin typeface="Source Sans Pro" panose="020B0503030403020204" pitchFamily="34" charset="0"/>
                <a:ea typeface="Source Sans Pro" panose="020B0503030403020204" pitchFamily="34" charset="0"/>
              </a:rPr>
              <a:t>GET – Read: </a:t>
            </a:r>
            <a:r>
              <a:rPr lang="en-US" sz="1600" dirty="0" err="1">
                <a:solidFill>
                  <a:srgbClr val="000000"/>
                </a:solidFill>
                <a:latin typeface="Source Sans Pro" panose="020B0503030403020204" pitchFamily="34" charset="0"/>
                <a:ea typeface="Source Sans Pro" panose="020B0503030403020204" pitchFamily="34" charset="0"/>
              </a:rPr>
              <a:t>Lấy</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dữ</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liệu</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về</a:t>
            </a:r>
            <a:endParaRPr lang="en-US" sz="1600" dirty="0">
              <a:solidFill>
                <a:srgbClr val="000000"/>
              </a:solidFill>
              <a:latin typeface="Source Sans Pro" panose="020B0503030403020204" pitchFamily="34" charset="0"/>
              <a:ea typeface="Source Sans Pro" panose="020B0503030403020204" pitchFamily="34" charset="0"/>
            </a:endParaRPr>
          </a:p>
          <a:p>
            <a:pPr algn="just">
              <a:lnSpc>
                <a:spcPct val="150000"/>
              </a:lnSpc>
            </a:pPr>
            <a:r>
              <a:rPr lang="en-US" sz="1600" dirty="0">
                <a:solidFill>
                  <a:srgbClr val="000000"/>
                </a:solidFill>
                <a:latin typeface="Source Sans Pro" panose="020B0503030403020204" pitchFamily="34" charset="0"/>
                <a:ea typeface="Source Sans Pro" panose="020B0503030403020204" pitchFamily="34" charset="0"/>
              </a:rPr>
              <a:t>PUT – Update: </a:t>
            </a:r>
            <a:r>
              <a:rPr lang="en-US" sz="1600" dirty="0" err="1">
                <a:solidFill>
                  <a:srgbClr val="000000"/>
                </a:solidFill>
                <a:latin typeface="Source Sans Pro" panose="020B0503030403020204" pitchFamily="34" charset="0"/>
                <a:ea typeface="Source Sans Pro" panose="020B0503030403020204" pitchFamily="34" charset="0"/>
              </a:rPr>
              <a:t>Cập</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nhật</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dữ</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liệu</a:t>
            </a:r>
            <a:endParaRPr lang="en-US" sz="1600" dirty="0">
              <a:solidFill>
                <a:srgbClr val="000000"/>
              </a:solidFill>
              <a:latin typeface="Source Sans Pro" panose="020B0503030403020204" pitchFamily="34" charset="0"/>
              <a:ea typeface="Source Sans Pro" panose="020B0503030403020204" pitchFamily="34" charset="0"/>
            </a:endParaRPr>
          </a:p>
          <a:p>
            <a:pPr algn="just">
              <a:lnSpc>
                <a:spcPct val="150000"/>
              </a:lnSpc>
            </a:pPr>
            <a:r>
              <a:rPr lang="en-US" sz="1600" dirty="0">
                <a:solidFill>
                  <a:srgbClr val="000000"/>
                </a:solidFill>
                <a:latin typeface="Source Sans Pro" panose="020B0503030403020204" pitchFamily="34" charset="0"/>
                <a:ea typeface="Source Sans Pro" panose="020B0503030403020204" pitchFamily="34" charset="0"/>
              </a:rPr>
              <a:t>DELETE – Delete: </a:t>
            </a:r>
            <a:r>
              <a:rPr lang="en-US" sz="1600" dirty="0" err="1">
                <a:solidFill>
                  <a:srgbClr val="000000"/>
                </a:solidFill>
                <a:latin typeface="Source Sans Pro" panose="020B0503030403020204" pitchFamily="34" charset="0"/>
                <a:ea typeface="Source Sans Pro" panose="020B0503030403020204" pitchFamily="34" charset="0"/>
              </a:rPr>
              <a:t>Xóa</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dữ</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liệu</a:t>
            </a:r>
            <a:endParaRPr lang="en-US" sz="1600" dirty="0">
              <a:solidFill>
                <a:srgbClr val="000000"/>
              </a:solidFill>
              <a:latin typeface="Source Sans Pro" panose="020B0503030403020204" pitchFamily="34" charset="0"/>
              <a:ea typeface="Source Sans Pro" panose="020B0503030403020204" pitchFamily="34" charset="0"/>
            </a:endParaRPr>
          </a:p>
          <a:p>
            <a:pPr algn="just">
              <a:lnSpc>
                <a:spcPct val="150000"/>
              </a:lnSpc>
            </a:pPr>
            <a:r>
              <a:rPr lang="en-US" sz="1600" dirty="0" err="1">
                <a:solidFill>
                  <a:srgbClr val="000000"/>
                </a:solidFill>
                <a:latin typeface="Source Sans Pro" panose="020B0503030403020204" pitchFamily="34" charset="0"/>
                <a:ea typeface="Source Sans Pro" panose="020B0503030403020204" pitchFamily="34" charset="0"/>
              </a:rPr>
              <a:t>Còn</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lại</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là</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các</a:t>
            </a:r>
            <a:r>
              <a:rPr lang="en-US" sz="1600" dirty="0">
                <a:solidFill>
                  <a:srgbClr val="000000"/>
                </a:solidFill>
                <a:latin typeface="Source Sans Pro" panose="020B0503030403020204" pitchFamily="34" charset="0"/>
                <a:ea typeface="Source Sans Pro" panose="020B0503030403020204" pitchFamily="34" charset="0"/>
              </a:rPr>
              <a:t> methods </a:t>
            </a:r>
            <a:r>
              <a:rPr lang="en-US" sz="1600" dirty="0" err="1">
                <a:solidFill>
                  <a:srgbClr val="000000"/>
                </a:solidFill>
                <a:latin typeface="Source Sans Pro" panose="020B0503030403020204" pitchFamily="34" charset="0"/>
                <a:ea typeface="Source Sans Pro" panose="020B0503030403020204" pitchFamily="34" charset="0"/>
              </a:rPr>
              <a:t>khác</a:t>
            </a:r>
            <a:r>
              <a:rPr lang="en-US" sz="1600" dirty="0">
                <a:solidFill>
                  <a:srgbClr val="000000"/>
                </a:solidFill>
                <a:latin typeface="Source Sans Pro" panose="020B0503030403020204" pitchFamily="34" charset="0"/>
                <a:ea typeface="Source Sans Pro" panose="020B0503030403020204" pitchFamily="34" charset="0"/>
              </a:rPr>
              <a:t> </a:t>
            </a:r>
            <a:r>
              <a:rPr lang="en-US" sz="1600" dirty="0" err="1">
                <a:solidFill>
                  <a:srgbClr val="000000"/>
                </a:solidFill>
                <a:latin typeface="Source Sans Pro" panose="020B0503030403020204" pitchFamily="34" charset="0"/>
                <a:ea typeface="Source Sans Pro" panose="020B0503030403020204" pitchFamily="34" charset="0"/>
              </a:rPr>
              <a:t>như</a:t>
            </a:r>
            <a:r>
              <a:rPr lang="en-US" sz="1600" dirty="0">
                <a:solidFill>
                  <a:srgbClr val="000000"/>
                </a:solidFill>
                <a:latin typeface="Source Sans Pro" panose="020B0503030403020204" pitchFamily="34" charset="0"/>
                <a:ea typeface="Source Sans Pro" panose="020B0503030403020204" pitchFamily="34" charset="0"/>
              </a:rPr>
              <a:t> PATCH, OPTIONS, HEAD.</a:t>
            </a:r>
          </a:p>
        </p:txBody>
      </p:sp>
      <p:sp>
        <p:nvSpPr>
          <p:cNvPr id="133" name="Google Shape;133;p19"/>
          <p:cNvSpPr txBox="1">
            <a:spLocks noGrp="1"/>
          </p:cNvSpPr>
          <p:nvPr>
            <p:ph type="title"/>
          </p:nvPr>
        </p:nvSpPr>
        <p:spPr>
          <a:xfrm>
            <a:off x="439596" y="143229"/>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dirty="0"/>
              <a:t>Amazon API Gateway</a:t>
            </a:r>
            <a:endParaRPr sz="2400" b="1" dirty="0"/>
          </a:p>
        </p:txBody>
      </p:sp>
      <p:pic>
        <p:nvPicPr>
          <p:cNvPr id="7" name="Picture 6">
            <a:extLst>
              <a:ext uri="{FF2B5EF4-FFF2-40B4-BE49-F238E27FC236}">
                <a16:creationId xmlns:a16="http://schemas.microsoft.com/office/drawing/2014/main" id="{0D2F4888-FB05-8725-DE8F-D4180BCC4D93}"/>
              </a:ext>
            </a:extLst>
          </p:cNvPr>
          <p:cNvPicPr>
            <a:picLocks noChangeAspect="1"/>
          </p:cNvPicPr>
          <p:nvPr/>
        </p:nvPicPr>
        <p:blipFill>
          <a:blip r:embed="rId3"/>
          <a:stretch>
            <a:fillRect/>
          </a:stretch>
        </p:blipFill>
        <p:spPr>
          <a:xfrm>
            <a:off x="5583835" y="2459323"/>
            <a:ext cx="2780676" cy="212017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699</TotalTime>
  <Words>1064</Words>
  <Application>Microsoft Office PowerPoint</Application>
  <PresentationFormat>On-screen Show (16:9)</PresentationFormat>
  <Paragraphs>96</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Roboto Slab</vt:lpstr>
      <vt:lpstr>Source Sans Pro</vt:lpstr>
      <vt:lpstr>Arial</vt:lpstr>
      <vt:lpstr>Cordelia template</vt:lpstr>
      <vt:lpstr>BÁO CÁO TIẾN ĐỘ</vt:lpstr>
      <vt:lpstr>Thành viên nhóm</vt:lpstr>
      <vt:lpstr>Nội dung báo cáo</vt:lpstr>
      <vt:lpstr> Dịch vụ được dùng trong đề tài</vt:lpstr>
      <vt:lpstr>PowerPoint Presentation</vt:lpstr>
      <vt:lpstr>Amazon Lambda</vt:lpstr>
      <vt:lpstr>Amazon Lambda</vt:lpstr>
      <vt:lpstr>Amazon API Gateway</vt:lpstr>
      <vt:lpstr>Amazon API Gateway</vt:lpstr>
      <vt:lpstr>Amazon API Gateway</vt:lpstr>
      <vt:lpstr>Amazon DynamoDB</vt:lpstr>
      <vt:lpstr>Amazon S3</vt:lpstr>
      <vt:lpstr> Chức năng đã hoàn thành</vt:lpstr>
      <vt:lpstr>Front-end</vt:lpstr>
      <vt:lpstr>Front-end</vt:lpstr>
      <vt:lpstr>Front-end</vt:lpstr>
      <vt:lpstr>Front-end</vt:lpstr>
      <vt:lpstr>Back-end</vt:lpstr>
      <vt:lpstr>Back-end</vt:lpstr>
      <vt:lpstr>Back-end</vt:lpstr>
      <vt:lpstr>PowerPoint Presentation</vt:lpstr>
      <vt:lpstr>PowerPoint Presentation</vt:lpstr>
      <vt:lpstr>PowerPoint Presentation</vt:lpstr>
      <vt:lpstr>PowerPoint Presentation</vt:lpstr>
      <vt:lpstr>Back-end</vt:lpstr>
      <vt:lpstr>Back-end</vt:lpstr>
      <vt:lpstr> Kế hoạch cần hoàn thành</vt:lpstr>
      <vt:lpstr>Front-end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TIẾN ĐỘ</dc:title>
  <cp:lastModifiedBy>Nguyen Kim Hanh</cp:lastModifiedBy>
  <cp:revision>14</cp:revision>
  <dcterms:modified xsi:type="dcterms:W3CDTF">2022-12-03T10:55:59Z</dcterms:modified>
</cp:coreProperties>
</file>